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80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9" r:id="rId41"/>
    <p:sldId id="300" r:id="rId42"/>
    <p:sldId id="304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1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3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7339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305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838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7317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647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8648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920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701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3436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6621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6597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45453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2732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5450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7336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54739-14B9-4881-B5DF-90B7022D4631}" type="datetimeFigureOut">
              <a:rPr lang="zh-TW" altLang="en-US" smtClean="0"/>
              <a:t>2020/8/2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3DE473E-53B3-4C1A-834D-60819AB7B9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5353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1.jpe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2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AB534207-DA37-4878-AF3B-B6121526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grpSp>
        <p:nvGrpSpPr>
          <p:cNvPr id="6" name="群組 5">
            <a:extLst>
              <a:ext uri="{FF2B5EF4-FFF2-40B4-BE49-F238E27FC236}">
                <a16:creationId xmlns:a16="http://schemas.microsoft.com/office/drawing/2014/main" id="{97615F2B-C1A8-432B-8818-6C7869211A21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E38100C3-7193-4595-A7E9-981DCB47E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5087CF04-B932-40D2-862D-B59D75894169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sp>
        <p:nvSpPr>
          <p:cNvPr id="14" name="標題 1">
            <a:extLst>
              <a:ext uri="{FF2B5EF4-FFF2-40B4-BE49-F238E27FC236}">
                <a16:creationId xmlns:a16="http://schemas.microsoft.com/office/drawing/2014/main" id="{7FC954BF-0403-40F6-AFFC-5DDCFBD6D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5799" y="3635694"/>
            <a:ext cx="9966960" cy="1308456"/>
          </a:xfrm>
        </p:spPr>
        <p:txBody>
          <a:bodyPr>
            <a:normAutofit fontScale="90000"/>
          </a:bodyPr>
          <a:lstStyle/>
          <a:p>
            <a:pPr algn="l">
              <a:lnSpc>
                <a:spcPct val="90000"/>
              </a:lnSpc>
            </a:pPr>
            <a:br>
              <a:rPr kumimoji="1" lang="en-US" altLang="zh-TW" sz="7200" b="1" dirty="0">
                <a:solidFill>
                  <a:schemeClr val="tx1"/>
                </a:solidFill>
                <a:latin typeface="+mj-ea"/>
              </a:rPr>
            </a:br>
            <a:r>
              <a:rPr kumimoji="1" lang="zh-TW" altLang="en-US" sz="4400" b="1" dirty="0">
                <a:solidFill>
                  <a:schemeClr val="tx1"/>
                </a:solidFill>
                <a:latin typeface="+mj-ea"/>
              </a:rPr>
              <a:t>必學技術指標工具</a:t>
            </a: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C3F26EA1-CE3C-475E-9F18-44517D44EE36}"/>
              </a:ext>
            </a:extLst>
          </p:cNvPr>
          <p:cNvGrpSpPr/>
          <p:nvPr/>
        </p:nvGrpSpPr>
        <p:grpSpPr>
          <a:xfrm>
            <a:off x="212662" y="3093194"/>
            <a:ext cx="7448528" cy="864336"/>
            <a:chOff x="1453447" y="883559"/>
            <a:chExt cx="7448528" cy="864336"/>
          </a:xfrm>
        </p:grpSpPr>
        <p:cxnSp>
          <p:nvCxnSpPr>
            <p:cNvPr id="19" name="直接连接符 5">
              <a:extLst>
                <a:ext uri="{FF2B5EF4-FFF2-40B4-BE49-F238E27FC236}">
                  <a16:creationId xmlns:a16="http://schemas.microsoft.com/office/drawing/2014/main" id="{932932B9-4013-40D4-9058-F543E849EC95}"/>
                </a:ext>
              </a:extLst>
            </p:cNvPr>
            <p:cNvCxnSpPr>
              <a:cxnSpLocks/>
            </p:cNvCxnSpPr>
            <p:nvPr/>
          </p:nvCxnSpPr>
          <p:spPr>
            <a:xfrm>
              <a:off x="1453447" y="1747895"/>
              <a:ext cx="7448528" cy="0"/>
            </a:xfrm>
            <a:prstGeom prst="line">
              <a:avLst/>
            </a:prstGeom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0" name="文本框 24">
              <a:extLst>
                <a:ext uri="{FF2B5EF4-FFF2-40B4-BE49-F238E27FC236}">
                  <a16:creationId xmlns:a16="http://schemas.microsoft.com/office/drawing/2014/main" id="{D88F7F07-3728-45CC-A1DF-A8DA1750AC40}"/>
                </a:ext>
              </a:extLst>
            </p:cNvPr>
            <p:cNvSpPr txBox="1"/>
            <p:nvPr/>
          </p:nvSpPr>
          <p:spPr>
            <a:xfrm>
              <a:off x="2200120" y="883559"/>
              <a:ext cx="2603983" cy="8309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800" b="1" dirty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PART 01</a:t>
              </a:r>
              <a:endPara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08128196-8008-44E4-A9D8-A57376C66306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885B8FB-473D-461F-AE16-350648B91E12}"/>
              </a:ext>
            </a:extLst>
          </p:cNvPr>
          <p:cNvSpPr txBox="1"/>
          <p:nvPr/>
        </p:nvSpPr>
        <p:spPr>
          <a:xfrm>
            <a:off x="1091140" y="6145677"/>
            <a:ext cx="4041300" cy="397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r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kumimoji="1" sz="220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800"/>
            </a:lvl2pPr>
            <a:lvl3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400"/>
            </a:lvl3pPr>
            <a:lvl4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4pPr>
            <a:lvl5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5pPr>
            <a:lvl6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6pPr>
            <a:lvl7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7pPr>
            <a:lvl8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8pPr>
            <a:lvl9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9pPr>
          </a:lstStyle>
          <a:p>
            <a:pPr algn="l"/>
            <a:r>
              <a:rPr lang="zh-TW" altLang="en-US" dirty="0">
                <a:solidFill>
                  <a:schemeClr val="tx1"/>
                </a:solidFill>
                <a:latin typeface="+mj-ea"/>
                <a:ea typeface="+mj-ea"/>
              </a:rPr>
              <a:t>講師 </a:t>
            </a:r>
            <a:r>
              <a:rPr lang="en-US" altLang="zh-TW" dirty="0">
                <a:solidFill>
                  <a:schemeClr val="tx1"/>
                </a:solidFill>
                <a:latin typeface="+mj-ea"/>
                <a:ea typeface="+mj-ea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+mj-ea"/>
                <a:ea typeface="+mj-ea"/>
              </a:rPr>
              <a:t> 王瑋傑</a:t>
            </a:r>
            <a:r>
              <a:rPr lang="en-US" altLang="zh-TW" dirty="0">
                <a:solidFill>
                  <a:schemeClr val="tx1"/>
                </a:solidFill>
                <a:latin typeface="+mj-ea"/>
                <a:ea typeface="+mj-ea"/>
              </a:rPr>
              <a:t>(V</a:t>
            </a:r>
            <a:r>
              <a:rPr lang="zh-CN" altLang="en-US" dirty="0">
                <a:solidFill>
                  <a:schemeClr val="tx1"/>
                </a:solidFill>
                <a:latin typeface="+mj-ea"/>
                <a:ea typeface="+mj-ea"/>
              </a:rPr>
              <a:t>爸</a:t>
            </a:r>
            <a:r>
              <a:rPr lang="en-US" altLang="zh-TW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zh-TW" altLang="en-US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28D07578-1DC9-4A3F-B5EF-DFA2258E0B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94" y="6145677"/>
            <a:ext cx="402696" cy="397033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E91A15FD-E191-4913-B70A-192925651B65}"/>
              </a:ext>
            </a:extLst>
          </p:cNvPr>
          <p:cNvSpPr/>
          <p:nvPr/>
        </p:nvSpPr>
        <p:spPr>
          <a:xfrm>
            <a:off x="863880" y="1731099"/>
            <a:ext cx="84946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你一學就會的真正技術分析</a:t>
            </a:r>
          </a:p>
        </p:txBody>
      </p:sp>
    </p:spTree>
    <p:extLst>
      <p:ext uri="{BB962C8B-B14F-4D97-AF65-F5344CB8AC3E}">
        <p14:creationId xmlns:p14="http://schemas.microsoft.com/office/powerpoint/2010/main" val="1978923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grpSp>
        <p:nvGrpSpPr>
          <p:cNvPr id="7" name="组合 10">
            <a:extLst>
              <a:ext uri="{FF2B5EF4-FFF2-40B4-BE49-F238E27FC236}">
                <a16:creationId xmlns:a16="http://schemas.microsoft.com/office/drawing/2014/main" id="{D8F7F826-3D68-46AD-A391-2A1A1EECD82D}"/>
              </a:ext>
            </a:extLst>
          </p:cNvPr>
          <p:cNvGrpSpPr/>
          <p:nvPr/>
        </p:nvGrpSpPr>
        <p:grpSpPr>
          <a:xfrm>
            <a:off x="1523915" y="1873407"/>
            <a:ext cx="5949579" cy="3402946"/>
            <a:chOff x="3140847" y="-423449"/>
            <a:chExt cx="5949579" cy="340294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20C71C1-087B-4516-9769-027564E7FA75}"/>
                </a:ext>
              </a:extLst>
            </p:cNvPr>
            <p:cNvSpPr/>
            <p:nvPr/>
          </p:nvSpPr>
          <p:spPr>
            <a:xfrm>
              <a:off x="3181874" y="851735"/>
              <a:ext cx="5908552" cy="212776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TW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K</a:t>
              </a:r>
              <a:r>
                <a:rPr lang="zh-TW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線即</a:t>
              </a:r>
              <a:r>
                <a:rPr lang="en-US" altLang="zh-TW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『</a:t>
              </a:r>
              <a:r>
                <a:rPr lang="zh-TW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技術分析之母</a:t>
              </a:r>
              <a:r>
                <a:rPr lang="en-US" altLang="zh-TW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』</a:t>
              </a:r>
              <a:r>
                <a:rPr lang="zh-TW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！紀錄在股市裡由金錢交易所產生出來的結果，也是最不會騙人的判斷工具。並可搭配判斷資金動能的成交量</a:t>
              </a:r>
              <a:r>
                <a:rPr lang="en-US" altLang="zh-TW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(Vol)</a:t>
              </a:r>
              <a:r>
                <a:rPr lang="zh-TW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，判斷買賣氣氛的相對強弱指標</a:t>
              </a:r>
              <a:r>
                <a:rPr lang="en-US" altLang="zh-TW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(RSI)</a:t>
              </a:r>
              <a:r>
                <a:rPr lang="zh-TW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，以及簡單實用的持股平均線</a:t>
              </a:r>
              <a:r>
                <a:rPr lang="en-US" altLang="zh-TW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(MA)</a:t>
              </a:r>
              <a:r>
                <a:rPr lang="zh-TW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來輔助，在股市操作上更能提高勝率喔。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" name="文本框 12">
              <a:extLst>
                <a:ext uri="{FF2B5EF4-FFF2-40B4-BE49-F238E27FC236}">
                  <a16:creationId xmlns:a16="http://schemas.microsoft.com/office/drawing/2014/main" id="{04D957A1-2E81-4B43-91A4-110DA00AD10B}"/>
                </a:ext>
              </a:extLst>
            </p:cNvPr>
            <p:cNvSpPr txBox="1"/>
            <p:nvPr/>
          </p:nvSpPr>
          <p:spPr>
            <a:xfrm>
              <a:off x="3140847" y="-423449"/>
              <a:ext cx="4572085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認識</a:t>
              </a:r>
              <a:r>
                <a:rPr lang="en-US" altLang="zh-TW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K</a:t>
              </a:r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線及輔助技術指標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7B0F0D5A-737F-4830-A94E-1B9147D4CE28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31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E6E0999E-A2C5-4050-A88F-60531320FCFB}"/>
              </a:ext>
            </a:extLst>
          </p:cNvPr>
          <p:cNvSpPr txBox="1"/>
          <p:nvPr/>
        </p:nvSpPr>
        <p:spPr>
          <a:xfrm>
            <a:off x="272924" y="1039899"/>
            <a:ext cx="9324663" cy="375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lvl="0">
              <a:lnSpc>
                <a:spcPct val="150000"/>
              </a:lnSpc>
              <a:spcBef>
                <a:spcPts val="1200"/>
              </a:spcBef>
              <a:buClr>
                <a:srgbClr val="3494BA">
                  <a:lumMod val="75000"/>
                </a:srgbClr>
              </a:buClr>
              <a:buSzPct val="85000"/>
            </a:pPr>
            <a:r>
              <a:rPr lang="en-US" altLang="zh-TW" sz="1400" dirty="0">
                <a:latin typeface="+mn-ea"/>
              </a:rPr>
              <a:t>K</a:t>
            </a:r>
            <a:r>
              <a:rPr lang="zh-TW" altLang="en-US" sz="1400" dirty="0">
                <a:latin typeface="+mn-ea"/>
              </a:rPr>
              <a:t>線是日本人「本間宗久」所創，以其獨家「酒田戰法」征服了當時日本的兩大米市，因而被稱為「行情之神」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342BE47B-D6EA-4936-B324-956AFEC32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80" y="1762181"/>
            <a:ext cx="8526512" cy="4169063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0236152E-C518-4026-90DD-86FD6B8650A0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41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088562B0-D282-4135-86A5-993A055294C0}"/>
              </a:ext>
            </a:extLst>
          </p:cNvPr>
          <p:cNvSpPr txBox="1">
            <a:spLocks/>
          </p:cNvSpPr>
          <p:nvPr/>
        </p:nvSpPr>
        <p:spPr>
          <a:xfrm>
            <a:off x="863880" y="1178324"/>
            <a:ext cx="10081707" cy="5168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K</a:t>
            </a:r>
            <a:r>
              <a:rPr lang="zh-TW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線是由每日的 </a:t>
            </a:r>
            <a:r>
              <a:rPr lang="zh-TW" altLang="en-US" b="1" dirty="0">
                <a:solidFill>
                  <a:srgbClr val="FF0000"/>
                </a:solidFill>
                <a:latin typeface="+mj-ea"/>
                <a:ea typeface="+mj-ea"/>
              </a:rPr>
              <a:t>開盤價</a:t>
            </a:r>
            <a:r>
              <a:rPr lang="zh-TW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+mj-ea"/>
                <a:ea typeface="+mj-ea"/>
              </a:rPr>
              <a:t>最高價</a:t>
            </a:r>
            <a:r>
              <a:rPr lang="zh-TW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+mj-ea"/>
                <a:ea typeface="+mj-ea"/>
              </a:rPr>
              <a:t>最低價</a:t>
            </a:r>
            <a:r>
              <a:rPr lang="zh-TW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+mj-ea"/>
                <a:ea typeface="+mj-ea"/>
              </a:rPr>
              <a:t>收盤價 </a:t>
            </a:r>
            <a:r>
              <a:rPr lang="zh-TW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四個價格所組成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endParaRPr kumimoji="1" lang="en-US" altLang="zh-TW" sz="2400" dirty="0">
              <a:solidFill>
                <a:srgbClr val="002060"/>
              </a:solidFill>
            </a:endParaRPr>
          </a:p>
          <a:p>
            <a:pPr algn="ctr"/>
            <a:endParaRPr kumimoji="1" lang="zh-TW" altLang="en-US" sz="2400" dirty="0">
              <a:solidFill>
                <a:srgbClr val="002060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7B8768C4-42E7-4A04-9875-C10645042D14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604E48D3-D2E6-4A60-B3EB-860773F8F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76" y="2001875"/>
            <a:ext cx="5874629" cy="3806475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1F1D886B-9535-4176-9BC6-9A839D61CAB0}"/>
              </a:ext>
            </a:extLst>
          </p:cNvPr>
          <p:cNvSpPr txBox="1"/>
          <p:nvPr/>
        </p:nvSpPr>
        <p:spPr>
          <a:xfrm>
            <a:off x="2162314" y="4696712"/>
            <a:ext cx="947351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zh-TW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開盤價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C14B3D56-8FF4-4400-AC9B-DE80C6A735BA}"/>
              </a:ext>
            </a:extLst>
          </p:cNvPr>
          <p:cNvSpPr txBox="1"/>
          <p:nvPr/>
        </p:nvSpPr>
        <p:spPr>
          <a:xfrm>
            <a:off x="2154076" y="3308636"/>
            <a:ext cx="947351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zh-TW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收盤價</a:t>
            </a:r>
          </a:p>
        </p:txBody>
      </p:sp>
    </p:spTree>
    <p:extLst>
      <p:ext uri="{BB962C8B-B14F-4D97-AF65-F5344CB8AC3E}">
        <p14:creationId xmlns:p14="http://schemas.microsoft.com/office/powerpoint/2010/main" val="2241788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AFCC02EA-08A7-4473-B24C-BCB3B42A6694}"/>
              </a:ext>
            </a:extLst>
          </p:cNvPr>
          <p:cNvSpPr txBox="1">
            <a:spLocks/>
          </p:cNvSpPr>
          <p:nvPr/>
        </p:nvSpPr>
        <p:spPr>
          <a:xfrm>
            <a:off x="603120" y="1442265"/>
            <a:ext cx="10985759" cy="47679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0425" indent="-457200" algn="l">
              <a:buFont typeface="Wingdings" pitchFamily="2" charset="2"/>
              <a:buAutoNum type="arabicPeriod"/>
            </a:pPr>
            <a:r>
              <a: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一根</a:t>
            </a:r>
            <a:r>
              <a:rPr lang="en-US" altLang="zh-TW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K</a:t>
            </a:r>
            <a:r>
              <a: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棒簡單代表了股價一天的走勢狀況</a:t>
            </a:r>
            <a:endParaRPr lang="en-US" altLang="zh-TW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marL="860425" indent="-457200" algn="l">
              <a:buFont typeface="Wingdings" pitchFamily="2" charset="2"/>
              <a:buAutoNum type="arabicPeriod"/>
            </a:pPr>
            <a:r>
              <a: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實體兩端由 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開盤價</a:t>
            </a:r>
            <a:r>
              <a: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 和 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收盤價</a:t>
            </a:r>
            <a:r>
              <a: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 決定 </a:t>
            </a:r>
            <a:r>
              <a:rPr lang="en-US" altLang="zh-TW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;</a:t>
            </a:r>
            <a:r>
              <a: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兩端的黑線稱為 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上影線</a:t>
            </a:r>
            <a:r>
              <a: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及 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下影線</a:t>
            </a:r>
            <a:endParaRPr lang="en-US" altLang="zh-TW" dirty="0">
              <a:solidFill>
                <a:srgbClr val="FF0000"/>
              </a:solidFill>
              <a:latin typeface="+mn-ea"/>
            </a:endParaRPr>
          </a:p>
          <a:p>
            <a:pPr marL="860425" indent="-457200" algn="l">
              <a:lnSpc>
                <a:spcPct val="100000"/>
              </a:lnSpc>
              <a:buAutoNum type="arabicPeriod"/>
            </a:pPr>
            <a:r>
              <a: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單一</a:t>
            </a:r>
            <a:r>
              <a:rPr lang="en-US" altLang="zh-TW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K</a:t>
            </a:r>
            <a:r>
              <a: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棒反應當日交易的多空雙方的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決戰過程</a:t>
            </a:r>
            <a:r>
              <a: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與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結果</a:t>
            </a:r>
            <a:endParaRPr lang="en-US" altLang="zh-TW" dirty="0">
              <a:solidFill>
                <a:srgbClr val="FF0000"/>
              </a:solidFill>
              <a:latin typeface="+mn-ea"/>
            </a:endParaRPr>
          </a:p>
          <a:p>
            <a:pPr marL="860425" indent="-457200" algn="l">
              <a:lnSpc>
                <a:spcPct val="100000"/>
              </a:lnSpc>
              <a:buAutoNum type="arabicPeriod"/>
            </a:pPr>
            <a:r>
              <a: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多根</a:t>
            </a:r>
            <a:r>
              <a:rPr lang="en-US" altLang="zh-TW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K</a:t>
            </a:r>
            <a:r>
              <a: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棒的組合更具有表為後勢多空的能力</a:t>
            </a:r>
            <a:endParaRPr lang="en-US" altLang="zh-TW" dirty="0">
              <a:solidFill>
                <a:srgbClr val="FF0000"/>
              </a:solidFill>
              <a:latin typeface="+mn-ea"/>
            </a:endParaRPr>
          </a:p>
          <a:p>
            <a:pPr marL="403225" algn="l"/>
            <a:endParaRPr lang="zh-TW" altLang="en-US" dirty="0">
              <a:solidFill>
                <a:srgbClr val="FF0000"/>
              </a:solidFill>
              <a:latin typeface="+mn-ea"/>
            </a:endParaRPr>
          </a:p>
          <a:p>
            <a:pPr marL="403225">
              <a:lnSpc>
                <a:spcPct val="150000"/>
              </a:lnSpc>
            </a:pPr>
            <a:endParaRPr lang="en-US" altLang="zh-TW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410602FC-2321-4D98-93BF-AC6497250FE7}"/>
              </a:ext>
            </a:extLst>
          </p:cNvPr>
          <p:cNvGrpSpPr/>
          <p:nvPr/>
        </p:nvGrpSpPr>
        <p:grpSpPr>
          <a:xfrm>
            <a:off x="863880" y="3106928"/>
            <a:ext cx="8240376" cy="3237024"/>
            <a:chOff x="863880" y="2919481"/>
            <a:chExt cx="8240376" cy="3237024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6B02B285-DBF0-4683-AC01-D062A81E03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49958"/>
            <a:stretch/>
          </p:blipFill>
          <p:spPr>
            <a:xfrm>
              <a:off x="1172230" y="2919481"/>
              <a:ext cx="2233591" cy="2892076"/>
            </a:xfrm>
            <a:prstGeom prst="rect">
              <a:avLst/>
            </a:prstGeom>
          </p:spPr>
        </p:pic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2796E03A-7099-438F-BC01-3D5F10964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95" b="28530"/>
            <a:stretch/>
          </p:blipFill>
          <p:spPr>
            <a:xfrm>
              <a:off x="3935908" y="3196061"/>
              <a:ext cx="5168348" cy="2960444"/>
            </a:xfrm>
            <a:prstGeom prst="rect">
              <a:avLst/>
            </a:prstGeom>
          </p:spPr>
        </p:pic>
        <p:cxnSp>
          <p:nvCxnSpPr>
            <p:cNvPr id="12" name="直線接點 11">
              <a:extLst>
                <a:ext uri="{FF2B5EF4-FFF2-40B4-BE49-F238E27FC236}">
                  <a16:creationId xmlns:a16="http://schemas.microsoft.com/office/drawing/2014/main" id="{87085CD3-EF35-4337-A364-CB6948BF1986}"/>
                </a:ext>
              </a:extLst>
            </p:cNvPr>
            <p:cNvCxnSpPr>
              <a:cxnSpLocks/>
            </p:cNvCxnSpPr>
            <p:nvPr/>
          </p:nvCxnSpPr>
          <p:spPr>
            <a:xfrm>
              <a:off x="2887511" y="3496314"/>
              <a:ext cx="2298154" cy="58836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接點 12">
              <a:extLst>
                <a:ext uri="{FF2B5EF4-FFF2-40B4-BE49-F238E27FC236}">
                  <a16:creationId xmlns:a16="http://schemas.microsoft.com/office/drawing/2014/main" id="{2FBCCF8E-B73E-406D-BFBC-5CE8831DC465}"/>
                </a:ext>
              </a:extLst>
            </p:cNvPr>
            <p:cNvCxnSpPr>
              <a:cxnSpLocks/>
            </p:cNvCxnSpPr>
            <p:nvPr/>
          </p:nvCxnSpPr>
          <p:spPr>
            <a:xfrm>
              <a:off x="3221399" y="4039900"/>
              <a:ext cx="5782733" cy="403107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接點 13">
              <a:extLst>
                <a:ext uri="{FF2B5EF4-FFF2-40B4-BE49-F238E27FC236}">
                  <a16:creationId xmlns:a16="http://schemas.microsoft.com/office/drawing/2014/main" id="{938F9406-3967-4289-B22D-6AE81D5F4F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21399" y="4676283"/>
              <a:ext cx="1483135" cy="42120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>
              <a:extLst>
                <a:ext uri="{FF2B5EF4-FFF2-40B4-BE49-F238E27FC236}">
                  <a16:creationId xmlns:a16="http://schemas.microsoft.com/office/drawing/2014/main" id="{AE65E5AE-1BA1-42FD-80D8-BF6846E99FAC}"/>
                </a:ext>
              </a:extLst>
            </p:cNvPr>
            <p:cNvCxnSpPr/>
            <p:nvPr/>
          </p:nvCxnSpPr>
          <p:spPr>
            <a:xfrm flipV="1">
              <a:off x="2875734" y="5114345"/>
              <a:ext cx="5340626" cy="595289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AF4C690D-09C5-405E-898B-CB1D1FA5C23C}"/>
                </a:ext>
              </a:extLst>
            </p:cNvPr>
            <p:cNvSpPr txBox="1"/>
            <p:nvPr/>
          </p:nvSpPr>
          <p:spPr>
            <a:xfrm>
              <a:off x="872118" y="4966678"/>
              <a:ext cx="947351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TW" altLang="en-US" sz="1700" b="1" dirty="0">
                  <a:solidFill>
                    <a:srgbClr val="7030A0"/>
                  </a:solidFill>
                  <a:latin typeface="+mj-ea"/>
                  <a:ea typeface="+mj-ea"/>
                </a:rPr>
                <a:t>開盤價</a:t>
              </a:r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3DA28CAF-11CA-4ECF-8AB4-19DE081C2612}"/>
                </a:ext>
              </a:extLst>
            </p:cNvPr>
            <p:cNvSpPr txBox="1"/>
            <p:nvPr/>
          </p:nvSpPr>
          <p:spPr>
            <a:xfrm>
              <a:off x="863880" y="3909095"/>
              <a:ext cx="947351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TW" altLang="en-US" sz="1700" b="1" dirty="0">
                  <a:solidFill>
                    <a:srgbClr val="7030A0"/>
                  </a:solidFill>
                  <a:latin typeface="+mj-ea"/>
                  <a:ea typeface="+mj-ea"/>
                </a:rPr>
                <a:t>收盤價</a:t>
              </a:r>
            </a:p>
          </p:txBody>
        </p:sp>
      </p:grp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7B8C7135-5A1A-4161-A5D7-3178157B5B87}"/>
              </a:ext>
            </a:extLst>
          </p:cNvPr>
          <p:cNvSpPr txBox="1"/>
          <p:nvPr/>
        </p:nvSpPr>
        <p:spPr>
          <a:xfrm>
            <a:off x="863880" y="987240"/>
            <a:ext cx="61425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b="1" dirty="0">
                <a:latin typeface="+mj-ea"/>
                <a:ea typeface="+mj-ea"/>
              </a:rPr>
              <a:t>K</a:t>
            </a:r>
            <a:r>
              <a:rPr lang="zh-TW" altLang="en-US" sz="2000" b="1" dirty="0">
                <a:latin typeface="+mj-ea"/>
                <a:ea typeface="+mj-ea"/>
              </a:rPr>
              <a:t>線的重要特徵</a:t>
            </a: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2585CC93-1150-4808-B56A-289CD5797209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790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95D1161B-6F89-4821-9C01-431CB7FBC002}"/>
              </a:ext>
            </a:extLst>
          </p:cNvPr>
          <p:cNvSpPr txBox="1"/>
          <p:nvPr/>
        </p:nvSpPr>
        <p:spPr>
          <a:xfrm>
            <a:off x="863880" y="1108674"/>
            <a:ext cx="6145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常用名詞</a:t>
            </a: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584922B6-7F08-42B6-A583-DF3EE86F41E1}"/>
              </a:ext>
            </a:extLst>
          </p:cNvPr>
          <p:cNvGrpSpPr/>
          <p:nvPr/>
        </p:nvGrpSpPr>
        <p:grpSpPr>
          <a:xfrm>
            <a:off x="953209" y="1581561"/>
            <a:ext cx="7143947" cy="4762632"/>
            <a:chOff x="2546215" y="1649995"/>
            <a:chExt cx="6783307" cy="4522205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D1BD8A3D-B8CD-4D60-8C9E-7CA09B02E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6215" y="1649995"/>
              <a:ext cx="6783307" cy="4522205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AE42793-9DDB-4BAC-89B0-617054BC8E9F}"/>
                </a:ext>
              </a:extLst>
            </p:cNvPr>
            <p:cNvSpPr/>
            <p:nvPr/>
          </p:nvSpPr>
          <p:spPr>
            <a:xfrm>
              <a:off x="2546215" y="1649995"/>
              <a:ext cx="6783307" cy="4522205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</p:grp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D35880E3-036D-4A13-935D-E51AB835B396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062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5C436ECA-6090-4591-B1E0-EEB0EE923E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" t="5659" r="5952" b="964"/>
          <a:stretch/>
        </p:blipFill>
        <p:spPr>
          <a:xfrm>
            <a:off x="1885414" y="1745805"/>
            <a:ext cx="5676986" cy="4537780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D775A8BA-D9B9-4579-8D8C-C48D5A332F78}"/>
              </a:ext>
            </a:extLst>
          </p:cNvPr>
          <p:cNvSpPr txBox="1"/>
          <p:nvPr/>
        </p:nvSpPr>
        <p:spPr>
          <a:xfrm>
            <a:off x="863880" y="1108674"/>
            <a:ext cx="6145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常見</a:t>
            </a:r>
            <a:r>
              <a:rPr lang="zh-TW" altLang="en-US" sz="2000" b="1" dirty="0">
                <a:solidFill>
                  <a:srgbClr val="FF0000"/>
                </a:solidFill>
                <a:latin typeface="+mj-ea"/>
                <a:ea typeface="+mj-ea"/>
              </a:rPr>
              <a:t>多</a:t>
            </a:r>
            <a:r>
              <a:rPr lang="zh-TW" altLang="en-US" sz="2000" b="1" dirty="0">
                <a:latin typeface="+mj-ea"/>
                <a:ea typeface="+mj-ea"/>
              </a:rPr>
              <a:t>方</a:t>
            </a:r>
            <a:r>
              <a:rPr lang="en-US" altLang="zh-TW" sz="2000" b="1" dirty="0">
                <a:latin typeface="+mj-ea"/>
                <a:ea typeface="+mj-ea"/>
              </a:rPr>
              <a:t>K</a:t>
            </a:r>
            <a:r>
              <a:rPr lang="zh-TW" altLang="en-US" sz="2000" b="1" dirty="0">
                <a:latin typeface="+mj-ea"/>
                <a:ea typeface="+mj-ea"/>
              </a:rPr>
              <a:t>線及組合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FD2532A2-256B-47B2-9AC8-6D9270BD9ADB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678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465D7E6F-171F-49BF-9C1B-2AEDAACFA4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" t="5659" r="2570" b="964"/>
          <a:stretch/>
        </p:blipFill>
        <p:spPr>
          <a:xfrm>
            <a:off x="1885414" y="1745805"/>
            <a:ext cx="5631576" cy="4525782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8049F932-FC3C-4B25-97DC-FCE968D3F15C}"/>
              </a:ext>
            </a:extLst>
          </p:cNvPr>
          <p:cNvSpPr txBox="1"/>
          <p:nvPr/>
        </p:nvSpPr>
        <p:spPr>
          <a:xfrm>
            <a:off x="863880" y="1108674"/>
            <a:ext cx="6145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常見</a:t>
            </a:r>
            <a:r>
              <a:rPr lang="zh-TW" altLang="en-US" sz="2000" b="1" dirty="0">
                <a:solidFill>
                  <a:srgbClr val="00B050"/>
                </a:solidFill>
                <a:latin typeface="+mj-ea"/>
                <a:ea typeface="+mj-ea"/>
              </a:rPr>
              <a:t>空</a:t>
            </a:r>
            <a:r>
              <a:rPr lang="zh-TW" altLang="en-US" sz="2000" b="1" dirty="0">
                <a:latin typeface="+mj-ea"/>
                <a:ea typeface="+mj-ea"/>
              </a:rPr>
              <a:t>方</a:t>
            </a:r>
            <a:r>
              <a:rPr lang="en-US" altLang="zh-TW" sz="2000" b="1" dirty="0">
                <a:latin typeface="+mj-ea"/>
                <a:ea typeface="+mj-ea"/>
              </a:rPr>
              <a:t>K</a:t>
            </a:r>
            <a:r>
              <a:rPr lang="zh-TW" altLang="en-US" sz="2000" b="1" dirty="0">
                <a:latin typeface="+mj-ea"/>
                <a:ea typeface="+mj-ea"/>
              </a:rPr>
              <a:t>線及組合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B2D2284E-1C61-4BED-9805-FFCE84540407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108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標題 1">
            <a:extLst>
              <a:ext uri="{FF2B5EF4-FFF2-40B4-BE49-F238E27FC236}">
                <a16:creationId xmlns:a16="http://schemas.microsoft.com/office/drawing/2014/main" id="{1B433D9F-5957-4D11-80F8-3B05A76FCFC6}"/>
              </a:ext>
            </a:extLst>
          </p:cNvPr>
          <p:cNvSpPr txBox="1">
            <a:spLocks/>
          </p:cNvSpPr>
          <p:nvPr/>
        </p:nvSpPr>
        <p:spPr>
          <a:xfrm>
            <a:off x="1259295" y="1538683"/>
            <a:ext cx="5299659" cy="6683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sz="4000" dirty="0">
                <a:solidFill>
                  <a:schemeClr val="tx1"/>
                </a:solidFill>
                <a:latin typeface="+mj-ea"/>
              </a:rPr>
              <a:t>K</a:t>
            </a:r>
            <a:r>
              <a:rPr lang="zh-TW" altLang="en-US" sz="4000" dirty="0">
                <a:solidFill>
                  <a:schemeClr val="tx1"/>
                </a:solidFill>
                <a:latin typeface="+mj-ea"/>
              </a:rPr>
              <a:t>線的三個輔助指標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18EE52FC-BD7B-4306-8010-D1BB24418913}"/>
              </a:ext>
            </a:extLst>
          </p:cNvPr>
          <p:cNvSpPr txBox="1"/>
          <p:nvPr/>
        </p:nvSpPr>
        <p:spPr>
          <a:xfrm>
            <a:off x="1127490" y="2650463"/>
            <a:ext cx="781880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6175" lvl="0" indent="-742950">
              <a:spcBef>
                <a:spcPts val="1200"/>
              </a:spcBef>
              <a:buClr>
                <a:srgbClr val="3494BA">
                  <a:lumMod val="75000"/>
                </a:srgbClr>
              </a:buClr>
              <a:buSzPct val="85000"/>
              <a:buAutoNum type="arabicPeriod"/>
            </a:pP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資金動能 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成交量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en-US" altLang="zh-TW" sz="3200" dirty="0">
                <a:solidFill>
                  <a:srgbClr val="FF0000"/>
                </a:solidFill>
                <a:latin typeface="+mn-ea"/>
              </a:rPr>
              <a:t>VOL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pPr marL="1146175" lvl="0" indent="-742950">
              <a:spcBef>
                <a:spcPts val="1200"/>
              </a:spcBef>
              <a:buClr>
                <a:srgbClr val="3494BA">
                  <a:lumMod val="75000"/>
                </a:srgbClr>
              </a:buClr>
              <a:buSzPct val="85000"/>
              <a:buAutoNum type="arabicPeriod"/>
            </a:pP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買賣氣氛 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相對強弱指標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en-US" altLang="zh-TW" sz="3200" dirty="0">
                <a:solidFill>
                  <a:srgbClr val="FF0000"/>
                </a:solidFill>
                <a:latin typeface="+mn-ea"/>
              </a:rPr>
              <a:t>RSI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pPr marL="1146175" lvl="0" indent="-742950">
              <a:spcBef>
                <a:spcPts val="1200"/>
              </a:spcBef>
              <a:buClr>
                <a:srgbClr val="3494BA">
                  <a:lumMod val="75000"/>
                </a:srgbClr>
              </a:buClr>
              <a:buSzPct val="85000"/>
              <a:buAutoNum type="arabicPeriod"/>
            </a:pP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平均成本 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持股平均線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en-US" altLang="zh-TW" sz="3200" dirty="0">
                <a:solidFill>
                  <a:srgbClr val="FF0000"/>
                </a:solidFill>
                <a:latin typeface="+mn-ea"/>
              </a:rPr>
              <a:t>MA</a:t>
            </a:r>
            <a: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EBF4F73D-347A-4338-9245-747515E49CC7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270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82A221A4-5144-4DAD-B56A-15678FB20DC2}"/>
              </a:ext>
            </a:extLst>
          </p:cNvPr>
          <p:cNvSpPr txBox="1"/>
          <p:nvPr/>
        </p:nvSpPr>
        <p:spPr>
          <a:xfrm>
            <a:off x="863880" y="1416996"/>
            <a:ext cx="6145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成交量</a:t>
            </a:r>
            <a:r>
              <a:rPr lang="en-US" altLang="zh-TW" sz="2000" b="1" dirty="0">
                <a:latin typeface="+mj-ea"/>
                <a:ea typeface="+mj-ea"/>
              </a:rPr>
              <a:t>(</a:t>
            </a:r>
            <a:r>
              <a:rPr lang="en-US" altLang="zh-TW" sz="2000" b="1" dirty="0">
                <a:solidFill>
                  <a:srgbClr val="FF0000"/>
                </a:solidFill>
                <a:latin typeface="+mj-ea"/>
                <a:ea typeface="+mj-ea"/>
              </a:rPr>
              <a:t>VOL</a:t>
            </a:r>
            <a:r>
              <a:rPr lang="en-US" altLang="zh-TW" sz="2000" b="1" dirty="0">
                <a:latin typeface="+mj-ea"/>
                <a:ea typeface="+mj-ea"/>
              </a:rPr>
              <a:t>)</a:t>
            </a:r>
            <a:endParaRPr lang="zh-TW" altLang="en-US" sz="2000" b="1" dirty="0">
              <a:latin typeface="+mj-ea"/>
              <a:ea typeface="+mj-ea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3530D1F-7CD0-4647-830E-4B9EAADB27DE}"/>
              </a:ext>
            </a:extLst>
          </p:cNvPr>
          <p:cNvSpPr txBox="1"/>
          <p:nvPr/>
        </p:nvSpPr>
        <p:spPr>
          <a:xfrm>
            <a:off x="436605" y="1895429"/>
            <a:ext cx="8559113" cy="872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1163" indent="0">
              <a:lnSpc>
                <a:spcPct val="150000"/>
              </a:lnSpc>
              <a:buNone/>
            </a:pPr>
            <a:r>
              <a:rPr lang="zh-TW" altLang="zh-TW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成交量是</a:t>
            </a: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代表著市場上的</a:t>
            </a:r>
            <a:r>
              <a:rPr lang="zh-TW" altLang="en-US" sz="1800" b="1" dirty="0">
                <a:solidFill>
                  <a:srgbClr val="FF0000"/>
                </a:solidFill>
                <a:latin typeface="+mn-ea"/>
              </a:rPr>
              <a:t>資金動能</a:t>
            </a: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，更可與Ｋ線或其它的技術指標搭配，並達到相輔相成的效果。</a:t>
            </a:r>
            <a:endParaRPr lang="en-US" altLang="zh-TW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1585502B-0B55-4914-A6F7-B3649055BCBF}"/>
              </a:ext>
            </a:extLst>
          </p:cNvPr>
          <p:cNvSpPr txBox="1"/>
          <p:nvPr/>
        </p:nvSpPr>
        <p:spPr>
          <a:xfrm>
            <a:off x="436605" y="3078014"/>
            <a:ext cx="6919783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1163" indent="0">
              <a:lnSpc>
                <a:spcPct val="150000"/>
              </a:lnSpc>
              <a:buNone/>
            </a:pPr>
            <a:endParaRPr lang="en-US" altLang="zh-TW" dirty="0"/>
          </a:p>
          <a:p>
            <a:pPr marL="411163" indent="0">
              <a:lnSpc>
                <a:spcPct val="150000"/>
              </a:lnSpc>
              <a:buNone/>
            </a:pPr>
            <a:r>
              <a:rPr lang="zh-TW" altLang="zh-TW" sz="2000" b="1" dirty="0">
                <a:latin typeface="+mj-ea"/>
                <a:ea typeface="+mj-ea"/>
              </a:rPr>
              <a:t>成交量與股價的關係</a:t>
            </a:r>
            <a:r>
              <a:rPr lang="en-US" altLang="zh-TW" sz="2000" b="1" dirty="0">
                <a:latin typeface="+mj-ea"/>
                <a:ea typeface="+mj-ea"/>
              </a:rPr>
              <a:t>(</a:t>
            </a:r>
            <a:r>
              <a:rPr lang="zh-TW" altLang="en-US" sz="2000" b="1" dirty="0">
                <a:latin typeface="+mj-ea"/>
                <a:ea typeface="+mj-ea"/>
              </a:rPr>
              <a:t>共有九種組合</a:t>
            </a:r>
            <a:r>
              <a:rPr lang="en-US" altLang="zh-TW" sz="2000" b="1" dirty="0">
                <a:latin typeface="+mj-ea"/>
                <a:ea typeface="+mj-ea"/>
              </a:rPr>
              <a:t>)</a:t>
            </a:r>
          </a:p>
          <a:p>
            <a:pPr marL="411163" indent="0">
              <a:lnSpc>
                <a:spcPct val="150000"/>
              </a:lnSpc>
              <a:buNone/>
            </a:pPr>
            <a:endParaRPr lang="en-US" altLang="zh-TW" sz="1800" dirty="0">
              <a:solidFill>
                <a:srgbClr val="002060"/>
              </a:solidFill>
            </a:endParaRPr>
          </a:p>
          <a:p>
            <a:pPr marL="411163" indent="0">
              <a:lnSpc>
                <a:spcPct val="150000"/>
              </a:lnSpc>
              <a:buNone/>
            </a:pPr>
            <a:r>
              <a:rPr lang="zh-TW" altLang="zh-TW" dirty="0">
                <a:solidFill>
                  <a:schemeClr val="tx2"/>
                </a:solidFill>
                <a:latin typeface="+mn-ea"/>
              </a:rPr>
              <a:t>量價</a:t>
            </a:r>
            <a:r>
              <a:rPr lang="zh-TW" altLang="zh-TW" dirty="0">
                <a:solidFill>
                  <a:srgbClr val="FF0000"/>
                </a:solidFill>
                <a:latin typeface="+mn-ea"/>
              </a:rPr>
              <a:t>同向</a:t>
            </a:r>
            <a:r>
              <a:rPr lang="zh-TW" altLang="zh-TW" dirty="0">
                <a:solidFill>
                  <a:schemeClr val="tx2"/>
                </a:solidFill>
                <a:latin typeface="+mn-ea"/>
              </a:rPr>
              <a:t>：即股價與成交量變化方向相同，</a:t>
            </a:r>
            <a:r>
              <a:rPr lang="zh-TW" altLang="en-US" dirty="0">
                <a:solidFill>
                  <a:schemeClr val="tx2"/>
                </a:solidFill>
                <a:latin typeface="+mn-ea"/>
              </a:rPr>
              <a:t>代表</a:t>
            </a:r>
            <a:r>
              <a:rPr lang="zh-TW" altLang="zh-TW" dirty="0">
                <a:solidFill>
                  <a:schemeClr val="tx2"/>
                </a:solidFill>
                <a:latin typeface="+mn-ea"/>
              </a:rPr>
              <a:t>後市</a:t>
            </a:r>
            <a:r>
              <a:rPr lang="zh-TW" altLang="zh-TW" dirty="0">
                <a:solidFill>
                  <a:srgbClr val="FF0000"/>
                </a:solidFill>
                <a:latin typeface="+mn-ea"/>
              </a:rPr>
              <a:t>看好</a:t>
            </a:r>
            <a:br>
              <a:rPr lang="en-US" altLang="zh-TW" dirty="0">
                <a:latin typeface="+mn-ea"/>
              </a:rPr>
            </a:br>
            <a:br>
              <a:rPr lang="en-US" altLang="zh-TW" dirty="0">
                <a:latin typeface="+mn-ea"/>
              </a:rPr>
            </a:br>
            <a:r>
              <a:rPr lang="zh-TW" altLang="zh-TW" dirty="0">
                <a:solidFill>
                  <a:schemeClr val="tx2"/>
                </a:solidFill>
                <a:latin typeface="+mn-ea"/>
              </a:rPr>
              <a:t>量價</a:t>
            </a:r>
            <a:r>
              <a:rPr lang="zh-TW" altLang="zh-TW" dirty="0">
                <a:solidFill>
                  <a:srgbClr val="FF0000"/>
                </a:solidFill>
                <a:latin typeface="+mn-ea"/>
              </a:rPr>
              <a:t>背離</a:t>
            </a:r>
            <a:r>
              <a:rPr lang="zh-TW" altLang="zh-TW" dirty="0">
                <a:latin typeface="+mn-ea"/>
              </a:rPr>
              <a:t>：</a:t>
            </a:r>
            <a:r>
              <a:rPr lang="zh-TW" altLang="zh-TW" dirty="0">
                <a:solidFill>
                  <a:schemeClr val="tx2"/>
                </a:solidFill>
                <a:latin typeface="+mn-ea"/>
              </a:rPr>
              <a:t>即股價與成交量呈相反的變化趨勢</a:t>
            </a:r>
            <a:r>
              <a:rPr lang="zh-TW" altLang="en-US" dirty="0">
                <a:solidFill>
                  <a:schemeClr val="tx2"/>
                </a:solidFill>
                <a:latin typeface="+mn-ea"/>
              </a:rPr>
              <a:t>，代表</a:t>
            </a:r>
            <a:r>
              <a:rPr lang="zh-TW" altLang="zh-TW" dirty="0">
                <a:solidFill>
                  <a:schemeClr val="tx2"/>
                </a:solidFill>
                <a:latin typeface="+mn-ea"/>
              </a:rPr>
              <a:t>後市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堪憂</a:t>
            </a:r>
            <a:endParaRPr lang="zh-TW" altLang="en-US" dirty="0">
              <a:latin typeface="+mn-ea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53DC47F8-0603-48FF-9B0F-29AA5B3952D6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476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6957FE55-EB37-4923-B416-9B81650D222C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89D2C4A-D493-467B-958D-321AF2FCE9AD}"/>
              </a:ext>
            </a:extLst>
          </p:cNvPr>
          <p:cNvSpPr txBox="1"/>
          <p:nvPr/>
        </p:nvSpPr>
        <p:spPr>
          <a:xfrm>
            <a:off x="863880" y="1866533"/>
            <a:ext cx="7405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操作雖以</a:t>
            </a:r>
            <a:r>
              <a:rPr lang="zh-TW" altLang="en-US" sz="1800" dirty="0">
                <a:solidFill>
                  <a:srgbClr val="FF0000"/>
                </a:solidFill>
                <a:latin typeface="+mn-ea"/>
              </a:rPr>
              <a:t>Ｋ線</a:t>
            </a: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作為唯一判斷進場條件，但當進場條件符合時，成交量也是</a:t>
            </a:r>
            <a:r>
              <a:rPr lang="zh-TW" altLang="en-US" sz="1800" dirty="0">
                <a:solidFill>
                  <a:srgbClr val="FF0000"/>
                </a:solidFill>
                <a:latin typeface="+mn-ea"/>
              </a:rPr>
              <a:t>提高勝率</a:t>
            </a: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的重要指標之一</a:t>
            </a:r>
            <a:endParaRPr lang="zh-TW" altLang="en-US" dirty="0">
              <a:latin typeface="+mn-ea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5FAD4B5-297C-4AD9-A6D5-1F4A720DB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537" y="2562291"/>
            <a:ext cx="6844410" cy="3983422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13F7FC9A-1D0A-47C6-A626-60FCBFA9036D}"/>
              </a:ext>
            </a:extLst>
          </p:cNvPr>
          <p:cNvSpPr txBox="1"/>
          <p:nvPr/>
        </p:nvSpPr>
        <p:spPr>
          <a:xfrm>
            <a:off x="863880" y="1416996"/>
            <a:ext cx="6145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成交量</a:t>
            </a:r>
            <a:r>
              <a:rPr lang="en-US" altLang="zh-TW" sz="2000" b="1" dirty="0">
                <a:latin typeface="+mj-ea"/>
                <a:ea typeface="+mj-ea"/>
              </a:rPr>
              <a:t>(</a:t>
            </a:r>
            <a:r>
              <a:rPr lang="en-US" altLang="zh-TW" sz="2000" b="1" dirty="0">
                <a:solidFill>
                  <a:srgbClr val="FF0000"/>
                </a:solidFill>
                <a:latin typeface="+mj-ea"/>
                <a:ea typeface="+mj-ea"/>
              </a:rPr>
              <a:t>VOL</a:t>
            </a:r>
            <a:r>
              <a:rPr lang="en-US" altLang="zh-TW" sz="2000" b="1" dirty="0">
                <a:latin typeface="+mj-ea"/>
                <a:ea typeface="+mj-ea"/>
              </a:rPr>
              <a:t>)</a:t>
            </a:r>
            <a:endParaRPr lang="zh-TW" altLang="en-US" sz="20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58579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5386FF3-820B-43B8-A5B1-D3A10623D357}"/>
              </a:ext>
            </a:extLst>
          </p:cNvPr>
          <p:cNvSpPr txBox="1"/>
          <p:nvPr/>
        </p:nvSpPr>
        <p:spPr>
          <a:xfrm>
            <a:off x="863880" y="1416996"/>
            <a:ext cx="6145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相對強弱指標</a:t>
            </a:r>
            <a:r>
              <a:rPr lang="en-US" altLang="zh-TW" sz="2000" b="1" dirty="0">
                <a:latin typeface="+mj-ea"/>
                <a:ea typeface="+mj-ea"/>
              </a:rPr>
              <a:t>(</a:t>
            </a:r>
            <a:r>
              <a:rPr lang="en-US" altLang="zh-TW" sz="2000" b="1" dirty="0">
                <a:solidFill>
                  <a:srgbClr val="FF0000"/>
                </a:solidFill>
                <a:latin typeface="+mj-ea"/>
                <a:ea typeface="+mj-ea"/>
              </a:rPr>
              <a:t>RSI</a:t>
            </a:r>
            <a:r>
              <a:rPr lang="en-US" altLang="zh-TW" sz="2000" b="1" dirty="0">
                <a:latin typeface="+mj-ea"/>
                <a:ea typeface="+mj-ea"/>
              </a:rPr>
              <a:t>)</a:t>
            </a:r>
            <a:endParaRPr lang="zh-TW" altLang="en-US" sz="2000" b="1" dirty="0">
              <a:latin typeface="+mj-ea"/>
              <a:ea typeface="+mj-ea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1C6D1BD-8379-4CA8-97C1-131A23A653A8}"/>
              </a:ext>
            </a:extLst>
          </p:cNvPr>
          <p:cNvSpPr txBox="1"/>
          <p:nvPr/>
        </p:nvSpPr>
        <p:spPr>
          <a:xfrm>
            <a:off x="477795" y="1926207"/>
            <a:ext cx="8468496" cy="872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1163" indent="0">
              <a:lnSpc>
                <a:spcPct val="150000"/>
              </a:lnSpc>
              <a:buNone/>
            </a:pP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判斷市場上的</a:t>
            </a:r>
            <a:r>
              <a:rPr lang="zh-TW" altLang="en-US" sz="1800" dirty="0">
                <a:solidFill>
                  <a:srgbClr val="FF0000"/>
                </a:solidFill>
                <a:latin typeface="+mn-ea"/>
              </a:rPr>
              <a:t>買賣氣氛</a:t>
            </a: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，實戰操作上主要是用來輔助股價的走勢中，是否產生</a:t>
            </a:r>
            <a:r>
              <a:rPr lang="zh-TW" altLang="en-US" sz="1800" dirty="0">
                <a:solidFill>
                  <a:srgbClr val="FF0000"/>
                </a:solidFill>
                <a:latin typeface="+mn-ea"/>
              </a:rPr>
              <a:t>背離訊號</a:t>
            </a:r>
            <a:endParaRPr lang="zh-TW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0256AB4B-E427-493B-8AF4-D77798B183CC}"/>
              </a:ext>
            </a:extLst>
          </p:cNvPr>
          <p:cNvSpPr txBox="1"/>
          <p:nvPr/>
        </p:nvSpPr>
        <p:spPr>
          <a:xfrm>
            <a:off x="329513" y="3590324"/>
            <a:ext cx="82955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1163" indent="0">
              <a:lnSpc>
                <a:spcPct val="100000"/>
              </a:lnSpc>
              <a:buNone/>
            </a:pP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「</a:t>
            </a:r>
            <a:r>
              <a:rPr lang="zh-TW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背離訊號</a:t>
            </a: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」又稱</a:t>
            </a:r>
            <a:r>
              <a:rPr lang="zh-TW" altLang="en-US" sz="1800" dirty="0">
                <a:solidFill>
                  <a:srgbClr val="FF0000"/>
                </a:solidFill>
                <a:latin typeface="+mn-ea"/>
              </a:rPr>
              <a:t>反轉訊號</a:t>
            </a: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，一般背離訊號出現時通常會往反方向走</a:t>
            </a:r>
            <a:endParaRPr lang="en-US" altLang="zh-TW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72A60C44-B361-43BF-A57C-375375C517AB}"/>
              </a:ext>
            </a:extLst>
          </p:cNvPr>
          <p:cNvSpPr txBox="1"/>
          <p:nvPr/>
        </p:nvSpPr>
        <p:spPr>
          <a:xfrm>
            <a:off x="863880" y="4139624"/>
            <a:ext cx="61454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kumimoji="1" lang="zh-TW" altLang="en-US" sz="1800" dirty="0">
                <a:solidFill>
                  <a:srgbClr val="FF0000"/>
                </a:solidFill>
                <a:latin typeface="+mn-ea"/>
              </a:rPr>
              <a:t>頂背離</a:t>
            </a:r>
            <a:r>
              <a:rPr kumimoji="1"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：</a:t>
            </a: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市場價格突破新高，</a:t>
            </a:r>
            <a:r>
              <a:rPr lang="en-US" altLang="zh-TW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RSI </a:t>
            </a: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卻沒有突破前高創新高值</a:t>
            </a:r>
            <a:endParaRPr lang="en-US" altLang="zh-TW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0" indent="0">
              <a:buNone/>
            </a:pPr>
            <a:endParaRPr kumimoji="1" lang="en-US" altLang="zh-TW" sz="1800" dirty="0">
              <a:latin typeface="+mn-ea"/>
            </a:endParaRPr>
          </a:p>
          <a:p>
            <a:pPr marL="0" indent="0">
              <a:buNone/>
            </a:pPr>
            <a:r>
              <a:rPr kumimoji="1" lang="zh-TW" altLang="en-US" sz="1800" dirty="0">
                <a:solidFill>
                  <a:srgbClr val="FF0000"/>
                </a:solidFill>
                <a:latin typeface="+mn-ea"/>
              </a:rPr>
              <a:t>底背離</a:t>
            </a:r>
            <a:r>
              <a:rPr kumimoji="1"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：</a:t>
            </a: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市場價格跌破新低，</a:t>
            </a:r>
            <a:r>
              <a:rPr lang="en-US" altLang="zh-TW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RSI</a:t>
            </a: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卻並沒跌破新低創新低值</a:t>
            </a:r>
          </a:p>
        </p:txBody>
      </p:sp>
    </p:spTree>
    <p:extLst>
      <p:ext uri="{BB962C8B-B14F-4D97-AF65-F5344CB8AC3E}">
        <p14:creationId xmlns:p14="http://schemas.microsoft.com/office/powerpoint/2010/main" val="4180176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8A5D093F-CD2A-4D34-BECC-9F3A61A8D54F}"/>
              </a:ext>
            </a:extLst>
          </p:cNvPr>
          <p:cNvSpPr txBox="1"/>
          <p:nvPr/>
        </p:nvSpPr>
        <p:spPr>
          <a:xfrm>
            <a:off x="863880" y="1416996"/>
            <a:ext cx="6145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相對強弱指標</a:t>
            </a:r>
            <a:r>
              <a:rPr lang="en-US" altLang="zh-TW" sz="2000" b="1" dirty="0">
                <a:latin typeface="+mj-ea"/>
                <a:ea typeface="+mj-ea"/>
              </a:rPr>
              <a:t>(</a:t>
            </a:r>
            <a:r>
              <a:rPr lang="en-US" altLang="zh-TW" sz="2000" b="1" dirty="0">
                <a:solidFill>
                  <a:srgbClr val="FF0000"/>
                </a:solidFill>
                <a:latin typeface="+mj-ea"/>
                <a:ea typeface="+mj-ea"/>
              </a:rPr>
              <a:t>RSI</a:t>
            </a:r>
            <a:r>
              <a:rPr lang="en-US" altLang="zh-TW" sz="2000" b="1" dirty="0">
                <a:latin typeface="+mj-ea"/>
                <a:ea typeface="+mj-ea"/>
              </a:rPr>
              <a:t>)</a:t>
            </a:r>
            <a:endParaRPr lang="zh-TW" altLang="en-US" sz="2000" b="1" dirty="0">
              <a:latin typeface="+mj-ea"/>
              <a:ea typeface="+mj-ea"/>
            </a:endParaRP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F0F6D537-29CA-46F1-AF71-9B90FDEB1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421" y="2125886"/>
            <a:ext cx="2651767" cy="4059664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F7C2D3AF-1531-4939-B34F-D27C2CAB2C30}"/>
              </a:ext>
            </a:extLst>
          </p:cNvPr>
          <p:cNvSpPr txBox="1"/>
          <p:nvPr/>
        </p:nvSpPr>
        <p:spPr>
          <a:xfrm>
            <a:off x="1830104" y="6273441"/>
            <a:ext cx="914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zh-TW" altLang="en-US" b="1" dirty="0">
                <a:solidFill>
                  <a:srgbClr val="FF0000"/>
                </a:solidFill>
              </a:rPr>
              <a:t>頂背離</a:t>
            </a:r>
            <a:endParaRPr lang="zh-TW" altLang="en-US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755F46E1-D5C7-48C4-9C6F-6230CFF9CD85}"/>
              </a:ext>
            </a:extLst>
          </p:cNvPr>
          <p:cNvSpPr txBox="1"/>
          <p:nvPr/>
        </p:nvSpPr>
        <p:spPr>
          <a:xfrm>
            <a:off x="3023287" y="6318219"/>
            <a:ext cx="61454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zh-TW" altLang="en-US" b="1" dirty="0">
                <a:solidFill>
                  <a:srgbClr val="FF0000"/>
                </a:solidFill>
              </a:rPr>
              <a:t>頂背離</a:t>
            </a:r>
            <a:endParaRPr lang="zh-TW" altLang="en-US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9CE5B6ED-87D1-40FF-9FC5-172B71481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502" y="1516668"/>
            <a:ext cx="2686050" cy="4714875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869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C896E733-D7C1-48CA-A3D3-2699D62BDA08}"/>
              </a:ext>
            </a:extLst>
          </p:cNvPr>
          <p:cNvSpPr txBox="1"/>
          <p:nvPr/>
        </p:nvSpPr>
        <p:spPr>
          <a:xfrm>
            <a:off x="863880" y="1416996"/>
            <a:ext cx="6145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相對強弱指標</a:t>
            </a:r>
            <a:r>
              <a:rPr lang="en-US" altLang="zh-TW" sz="2000" b="1" dirty="0">
                <a:latin typeface="+mj-ea"/>
                <a:ea typeface="+mj-ea"/>
              </a:rPr>
              <a:t>(</a:t>
            </a:r>
            <a:r>
              <a:rPr lang="en-US" altLang="zh-TW" sz="2000" b="1" dirty="0">
                <a:solidFill>
                  <a:srgbClr val="FF0000"/>
                </a:solidFill>
                <a:latin typeface="+mj-ea"/>
                <a:ea typeface="+mj-ea"/>
              </a:rPr>
              <a:t>RSI</a:t>
            </a:r>
            <a:r>
              <a:rPr lang="en-US" altLang="zh-TW" sz="2000" b="1" dirty="0">
                <a:latin typeface="+mj-ea"/>
                <a:ea typeface="+mj-ea"/>
              </a:rPr>
              <a:t>)</a:t>
            </a:r>
            <a:endParaRPr lang="zh-TW" altLang="en-US" sz="2000" b="1" dirty="0">
              <a:latin typeface="+mj-ea"/>
              <a:ea typeface="+mj-ea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9EBDC7E8-3B3D-40CB-8FE3-6C29E03FD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85" y="2362449"/>
            <a:ext cx="3114337" cy="3014335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45245958-3020-4504-ABE3-1CF0AE01E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298" y="1416996"/>
            <a:ext cx="2828925" cy="4714876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E42D217F-31A7-4A80-8BD3-A567E8AC8F10}"/>
              </a:ext>
            </a:extLst>
          </p:cNvPr>
          <p:cNvSpPr txBox="1"/>
          <p:nvPr/>
        </p:nvSpPr>
        <p:spPr>
          <a:xfrm>
            <a:off x="1911189" y="5552795"/>
            <a:ext cx="914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zh-TW" altLang="en-US" b="1" dirty="0">
                <a:solidFill>
                  <a:srgbClr val="FF0000"/>
                </a:solidFill>
              </a:rPr>
              <a:t>底背離</a:t>
            </a:r>
            <a:endParaRPr lang="zh-TW" altLang="en-US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531EB481-10DF-4A30-B2B9-7D5F6975A8B3}"/>
              </a:ext>
            </a:extLst>
          </p:cNvPr>
          <p:cNvSpPr txBox="1"/>
          <p:nvPr/>
        </p:nvSpPr>
        <p:spPr>
          <a:xfrm>
            <a:off x="5744560" y="6273441"/>
            <a:ext cx="914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zh-TW" altLang="en-US" b="1" dirty="0">
                <a:solidFill>
                  <a:srgbClr val="FF0000"/>
                </a:solidFill>
              </a:rPr>
              <a:t>底背離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59470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DD456DA-B159-415F-ADE4-785264CE0BED}"/>
              </a:ext>
            </a:extLst>
          </p:cNvPr>
          <p:cNvSpPr txBox="1"/>
          <p:nvPr/>
        </p:nvSpPr>
        <p:spPr>
          <a:xfrm>
            <a:off x="863880" y="1416996"/>
            <a:ext cx="6145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持股平均線</a:t>
            </a:r>
            <a:r>
              <a:rPr lang="en-US" altLang="zh-TW" sz="2000" b="1" dirty="0">
                <a:latin typeface="+mj-ea"/>
                <a:ea typeface="+mj-ea"/>
              </a:rPr>
              <a:t>(</a:t>
            </a:r>
            <a:r>
              <a:rPr lang="en-US" altLang="zh-TW" sz="2000" b="1" dirty="0">
                <a:solidFill>
                  <a:srgbClr val="FF0000"/>
                </a:solidFill>
                <a:latin typeface="+mj-ea"/>
                <a:ea typeface="+mj-ea"/>
              </a:rPr>
              <a:t>MA</a:t>
            </a:r>
            <a:r>
              <a:rPr lang="en-US" altLang="zh-TW" sz="2000" b="1" dirty="0">
                <a:latin typeface="+mj-ea"/>
                <a:ea typeface="+mj-ea"/>
              </a:rPr>
              <a:t>)</a:t>
            </a:r>
            <a:endParaRPr lang="zh-TW" altLang="en-US" sz="2000" b="1" dirty="0">
              <a:latin typeface="+mj-ea"/>
              <a:ea typeface="+mj-ea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94C17574-18AF-410A-AD54-F417B6721093}"/>
              </a:ext>
            </a:extLst>
          </p:cNvPr>
          <p:cNvSpPr txBox="1"/>
          <p:nvPr/>
        </p:nvSpPr>
        <p:spPr>
          <a:xfrm>
            <a:off x="453082" y="1954012"/>
            <a:ext cx="8682680" cy="2949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1163" indent="0">
              <a:lnSpc>
                <a:spcPct val="150000"/>
              </a:lnSpc>
              <a:buNone/>
            </a:pP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持股平均線又稱移動平均線也簡稱均線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(MA)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，代表</a:t>
            </a:r>
            <a:r>
              <a:rPr lang="zh-TW" altLang="en-US" b="1" dirty="0">
                <a:solidFill>
                  <a:srgbClr val="FF0000"/>
                </a:solidFill>
                <a:latin typeface="+mn-ea"/>
              </a:rPr>
              <a:t>特定期間內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投資人的</a:t>
            </a:r>
            <a:r>
              <a:rPr lang="zh-TW" altLang="en-US" b="1" dirty="0">
                <a:solidFill>
                  <a:srgbClr val="FF0000"/>
                </a:solidFill>
                <a:latin typeface="+mn-ea"/>
              </a:rPr>
              <a:t>平均買進的成本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，可藉此判斷股價發展的趨勢，市場上比較常使用的有 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5( 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週線 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 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、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10( 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雙週線 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 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、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20( 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月線 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 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、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60( 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季線 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 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、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120( 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半年線 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 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、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240( 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年線 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 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這六條均線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411163" indent="0">
              <a:lnSpc>
                <a:spcPct val="150000"/>
              </a:lnSpc>
              <a:buNone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411163" indent="0">
              <a:lnSpc>
                <a:spcPct val="150000"/>
              </a:lnSpc>
              <a:buNone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411163" indent="0">
              <a:lnSpc>
                <a:spcPct val="150000"/>
              </a:lnSpc>
              <a:buNone/>
            </a:pP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例如：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5 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日線就代表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近 </a:t>
            </a:r>
            <a:r>
              <a:rPr lang="en-US" altLang="zh-TW" dirty="0">
                <a:solidFill>
                  <a:srgbClr val="FF0000"/>
                </a:solidFill>
                <a:latin typeface="+mn-ea"/>
              </a:rPr>
              <a:t>5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 個交易日中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大家平均買進的成本，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10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日線就代表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近 </a:t>
            </a:r>
            <a:r>
              <a:rPr lang="en-US" altLang="zh-TW" dirty="0">
                <a:solidFill>
                  <a:srgbClr val="FF0000"/>
                </a:solidFill>
                <a:latin typeface="+mn-ea"/>
              </a:rPr>
              <a:t>10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 個交易日中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大家平均買進的成本，依此類推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…..</a:t>
            </a:r>
            <a:endParaRPr lang="en-US" altLang="zh-TW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86919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B55C37BA-E2F5-4B40-9249-36338D67DD7B}"/>
              </a:ext>
            </a:extLst>
          </p:cNvPr>
          <p:cNvSpPr txBox="1"/>
          <p:nvPr/>
        </p:nvSpPr>
        <p:spPr>
          <a:xfrm>
            <a:off x="863880" y="1416996"/>
            <a:ext cx="6145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持股平均線</a:t>
            </a:r>
            <a:r>
              <a:rPr lang="en-US" altLang="zh-TW" sz="2000" b="1" dirty="0">
                <a:latin typeface="+mj-ea"/>
                <a:ea typeface="+mj-ea"/>
              </a:rPr>
              <a:t>(</a:t>
            </a:r>
            <a:r>
              <a:rPr lang="en-US" altLang="zh-TW" sz="2000" b="1" dirty="0">
                <a:solidFill>
                  <a:srgbClr val="FF0000"/>
                </a:solidFill>
                <a:latin typeface="+mj-ea"/>
                <a:ea typeface="+mj-ea"/>
              </a:rPr>
              <a:t>MA</a:t>
            </a:r>
            <a:r>
              <a:rPr lang="en-US" altLang="zh-TW" sz="2000" b="1" dirty="0">
                <a:latin typeface="+mj-ea"/>
                <a:ea typeface="+mj-ea"/>
              </a:rPr>
              <a:t>)</a:t>
            </a:r>
            <a:endParaRPr lang="zh-TW" altLang="en-US" sz="2000" b="1" dirty="0">
              <a:latin typeface="+mj-ea"/>
              <a:ea typeface="+mj-ea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D29CFAE0-967B-4BBD-AA72-DCB78E3A93DA}"/>
              </a:ext>
            </a:extLst>
          </p:cNvPr>
          <p:cNvSpPr txBox="1"/>
          <p:nvPr/>
        </p:nvSpPr>
        <p:spPr>
          <a:xfrm>
            <a:off x="863880" y="1993557"/>
            <a:ext cx="83542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至於用法呢，那就必須提到葛蘭碧這個人所發明的「 </a:t>
            </a:r>
            <a:r>
              <a:rPr lang="zh-TW" altLang="en-US" sz="1800" b="1" dirty="0">
                <a:solidFill>
                  <a:srgbClr val="FF0000"/>
                </a:solidFill>
                <a:latin typeface="+mn-ea"/>
              </a:rPr>
              <a:t>移動平均線八大法則 </a:t>
            </a: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」，是利用股價與移動平均線兩者間的變化，互相的關係性、股價突破均線的方式、或兩者乖離率的大小等各種情況，歸納出八種不同的情形，作為買賣的依據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AE31532-839B-4AD7-812C-1B3955904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80" y="2988291"/>
            <a:ext cx="7307712" cy="3355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2738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920CA870-442D-4A3C-8840-6A852B5009FE}"/>
              </a:ext>
            </a:extLst>
          </p:cNvPr>
          <p:cNvSpPr txBox="1">
            <a:spLocks/>
          </p:cNvSpPr>
          <p:nvPr/>
        </p:nvSpPr>
        <p:spPr>
          <a:xfrm>
            <a:off x="615180" y="1126757"/>
            <a:ext cx="9187847" cy="50763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葛蘭碧八大法則</a:t>
            </a:r>
            <a:r>
              <a:rPr lang="zh-TW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如下：</a:t>
            </a:r>
          </a:p>
          <a:p>
            <a:pPr algn="l">
              <a:lnSpc>
                <a:spcPct val="120000"/>
              </a:lnSpc>
            </a:pPr>
            <a:r>
              <a:rPr lang="en-US" altLang="zh-TW" dirty="0">
                <a:solidFill>
                  <a:srgbClr val="FF0000"/>
                </a:solidFill>
                <a:latin typeface="+mn-ea"/>
              </a:rPr>
              <a:t>1 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、移動平均線從下降逐漸走平且略向上方抬頭，而股價從移動平均線下方向上方突破，為買進信號。</a:t>
            </a:r>
          </a:p>
          <a:p>
            <a:pPr algn="l">
              <a:lnSpc>
                <a:spcPct val="120000"/>
              </a:lnSpc>
            </a:pPr>
            <a:r>
              <a:rPr lang="en-US" altLang="zh-TW" dirty="0">
                <a:solidFill>
                  <a:srgbClr val="FF0000"/>
                </a:solidFill>
                <a:latin typeface="+mn-ea"/>
              </a:rPr>
              <a:t>2 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、股價位於移動平均線之上運行，回檔時未跌破移動平均線後又再度上升時為買進時機。</a:t>
            </a:r>
          </a:p>
          <a:p>
            <a:pPr algn="l">
              <a:lnSpc>
                <a:spcPct val="120000"/>
              </a:lnSpc>
            </a:pPr>
            <a:r>
              <a:rPr lang="en-US" altLang="zh-TW" dirty="0">
                <a:solidFill>
                  <a:srgbClr val="FF0000"/>
                </a:solidFill>
                <a:latin typeface="+mn-ea"/>
              </a:rPr>
              <a:t>3 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、股價位於移動平均線之上運行，回檔時跌破移動平均線，但短期移動平均線繼續呈上升趨勢，此時為買進時機。</a:t>
            </a:r>
          </a:p>
          <a:p>
            <a:pPr algn="l">
              <a:lnSpc>
                <a:spcPct val="120000"/>
              </a:lnSpc>
            </a:pPr>
            <a:r>
              <a:rPr lang="en-US" altLang="zh-TW" dirty="0">
                <a:solidFill>
                  <a:srgbClr val="FF0000"/>
                </a:solidFill>
                <a:latin typeface="+mn-ea"/>
              </a:rPr>
              <a:t>4 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、股價位於移動平均線以下運行，突然暴跌，距離移動平均線太遠，極有可能向移動平均線靠近 </a:t>
            </a:r>
            <a:r>
              <a:rPr lang="en-US" altLang="zh-TW" dirty="0">
                <a:solidFill>
                  <a:srgbClr val="FF0000"/>
                </a:solidFill>
                <a:latin typeface="+mn-ea"/>
              </a:rPr>
              <a:t>( 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物極必反，下跌反彈 </a:t>
            </a:r>
            <a:r>
              <a:rPr lang="en-US" altLang="zh-TW" dirty="0">
                <a:solidFill>
                  <a:srgbClr val="FF0000"/>
                </a:solidFill>
                <a:latin typeface="+mn-ea"/>
              </a:rPr>
              <a:t>) 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，此時為買進時機。</a:t>
            </a:r>
          </a:p>
          <a:p>
            <a:pPr algn="l">
              <a:lnSpc>
                <a:spcPct val="120000"/>
              </a:lnSpc>
            </a:pPr>
            <a:r>
              <a:rPr lang="zh-TW" altLang="en-US" dirty="0">
                <a:solidFill>
                  <a:srgbClr val="FF0000"/>
                </a:solidFill>
                <a:latin typeface="+mn-ea"/>
              </a:rPr>
              <a:t> </a:t>
            </a:r>
          </a:p>
          <a:p>
            <a:pPr algn="l">
              <a:lnSpc>
                <a:spcPct val="120000"/>
              </a:lnSpc>
            </a:pPr>
            <a:r>
              <a:rPr lang="en-US" altLang="zh-TW" dirty="0">
                <a:solidFill>
                  <a:srgbClr val="00B050"/>
                </a:solidFill>
                <a:latin typeface="+mn-ea"/>
              </a:rPr>
              <a:t>5 </a:t>
            </a:r>
            <a:r>
              <a:rPr lang="zh-TW" altLang="en-US" dirty="0">
                <a:solidFill>
                  <a:srgbClr val="00B050"/>
                </a:solidFill>
                <a:latin typeface="+mn-ea"/>
              </a:rPr>
              <a:t>、移動平均線從上升逐漸走平，而股價從移動平均線上方向下跌破移動平均線時說明賣壓漸重，應賣出所持股票。</a:t>
            </a:r>
            <a:endParaRPr lang="en-US" altLang="zh-TW" dirty="0">
              <a:solidFill>
                <a:srgbClr val="00B050"/>
              </a:solidFill>
              <a:latin typeface="+mn-ea"/>
            </a:endParaRPr>
          </a:p>
          <a:p>
            <a:pPr algn="l">
              <a:lnSpc>
                <a:spcPct val="120000"/>
              </a:lnSpc>
            </a:pPr>
            <a:r>
              <a:rPr lang="en-US" altLang="zh-TW" dirty="0">
                <a:solidFill>
                  <a:srgbClr val="00B050"/>
                </a:solidFill>
                <a:latin typeface="+mn-ea"/>
              </a:rPr>
              <a:t>6 </a:t>
            </a:r>
            <a:r>
              <a:rPr lang="zh-TW" altLang="en-US" dirty="0">
                <a:solidFill>
                  <a:srgbClr val="00B050"/>
                </a:solidFill>
                <a:latin typeface="+mn-ea"/>
              </a:rPr>
              <a:t>、股價位於移動平均線下方運行，反彈時未突破移動平均線，且移動平均線跌勢減緩，趨於水平後又出現下跌趨勢，此時為賣出時機。</a:t>
            </a:r>
          </a:p>
          <a:p>
            <a:pPr algn="l">
              <a:lnSpc>
                <a:spcPct val="120000"/>
              </a:lnSpc>
            </a:pPr>
            <a:r>
              <a:rPr lang="en-US" altLang="zh-TW" dirty="0">
                <a:solidFill>
                  <a:srgbClr val="00B050"/>
                </a:solidFill>
                <a:latin typeface="+mn-ea"/>
              </a:rPr>
              <a:t>7 </a:t>
            </a:r>
            <a:r>
              <a:rPr lang="zh-TW" altLang="en-US" dirty="0">
                <a:solidFill>
                  <a:srgbClr val="00B050"/>
                </a:solidFill>
                <a:latin typeface="+mn-ea"/>
              </a:rPr>
              <a:t>、股價反彈後在移動平均線上方徘徊，而移動平均線卻繼續下跌，宜賣出所持股票。</a:t>
            </a:r>
          </a:p>
          <a:p>
            <a:pPr algn="l">
              <a:lnSpc>
                <a:spcPct val="120000"/>
              </a:lnSpc>
            </a:pPr>
            <a:r>
              <a:rPr lang="en-US" altLang="zh-TW" dirty="0">
                <a:solidFill>
                  <a:srgbClr val="00B050"/>
                </a:solidFill>
                <a:latin typeface="+mn-ea"/>
              </a:rPr>
              <a:t>8 </a:t>
            </a:r>
            <a:r>
              <a:rPr lang="zh-TW" altLang="en-US" dirty="0">
                <a:solidFill>
                  <a:srgbClr val="00B050"/>
                </a:solidFill>
                <a:latin typeface="+mn-ea"/>
              </a:rPr>
              <a:t>、股價位於移動平均線之上運行，連續數日大漲，離移動平均線愈來愈遠，說明近期內購買股票者獲利豐厚，隨    時都會產生獲利回吐的賣壓，應暫時賣出持股。</a:t>
            </a:r>
          </a:p>
        </p:txBody>
      </p:sp>
    </p:spTree>
    <p:extLst>
      <p:ext uri="{BB962C8B-B14F-4D97-AF65-F5344CB8AC3E}">
        <p14:creationId xmlns:p14="http://schemas.microsoft.com/office/powerpoint/2010/main" val="1865459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5D2651F6-B000-43BB-8324-61F2BC4B3B17}"/>
              </a:ext>
            </a:extLst>
          </p:cNvPr>
          <p:cNvSpPr txBox="1"/>
          <p:nvPr/>
        </p:nvSpPr>
        <p:spPr>
          <a:xfrm>
            <a:off x="469556" y="1967404"/>
            <a:ext cx="8962767" cy="872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1163" indent="0">
              <a:lnSpc>
                <a:spcPct val="150000"/>
              </a:lnSpc>
              <a:buNone/>
            </a:pPr>
            <a:r>
              <a:rPr kumimoji="1"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均線在實戰操作上，主要用途是當價格來到均線位置時，判斷是否</a:t>
            </a:r>
            <a:r>
              <a:rPr kumimoji="1" lang="zh-TW" altLang="en-US" sz="1800" b="1" dirty="0">
                <a:solidFill>
                  <a:srgbClr val="FF0000"/>
                </a:solidFill>
                <a:latin typeface="+mn-ea"/>
              </a:rPr>
              <a:t>守穩</a:t>
            </a:r>
            <a:r>
              <a:rPr kumimoji="1"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或出現</a:t>
            </a:r>
            <a:r>
              <a:rPr kumimoji="1" lang="en-US" altLang="zh-TW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K</a:t>
            </a:r>
            <a:r>
              <a:rPr kumimoji="1"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棒的</a:t>
            </a:r>
            <a:r>
              <a:rPr kumimoji="1" lang="zh-TW" altLang="en-US" sz="1800" b="1" dirty="0">
                <a:solidFill>
                  <a:srgbClr val="FF0000"/>
                </a:solidFill>
                <a:latin typeface="+mn-ea"/>
              </a:rPr>
              <a:t>轉折訊號</a:t>
            </a:r>
            <a:r>
              <a:rPr kumimoji="1"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kumimoji="1" lang="en-US" altLang="zh-TW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145D1DB6-64CE-4500-9FD8-93038B946A99}"/>
              </a:ext>
            </a:extLst>
          </p:cNvPr>
          <p:cNvSpPr txBox="1"/>
          <p:nvPr/>
        </p:nvSpPr>
        <p:spPr>
          <a:xfrm>
            <a:off x="863880" y="1416996"/>
            <a:ext cx="6145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持股平均線</a:t>
            </a:r>
            <a:r>
              <a:rPr lang="en-US" altLang="zh-TW" sz="2000" b="1" dirty="0">
                <a:latin typeface="+mj-ea"/>
                <a:ea typeface="+mj-ea"/>
              </a:rPr>
              <a:t>(</a:t>
            </a:r>
            <a:r>
              <a:rPr lang="en-US" altLang="zh-TW" sz="2000" b="1" dirty="0">
                <a:solidFill>
                  <a:srgbClr val="FF0000"/>
                </a:solidFill>
                <a:latin typeface="+mj-ea"/>
                <a:ea typeface="+mj-ea"/>
              </a:rPr>
              <a:t>MA</a:t>
            </a:r>
            <a:r>
              <a:rPr lang="en-US" altLang="zh-TW" sz="2000" b="1" dirty="0">
                <a:latin typeface="+mj-ea"/>
                <a:ea typeface="+mj-ea"/>
              </a:rPr>
              <a:t>)</a:t>
            </a:r>
            <a:endParaRPr lang="zh-TW" altLang="en-US" sz="2000" b="1" dirty="0">
              <a:latin typeface="+mj-ea"/>
              <a:ea typeface="+mj-ea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ACA31370-6D31-4150-B98A-A94C36F22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942" y="2990120"/>
            <a:ext cx="5245732" cy="3525227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32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0BA5DA93-71E0-4BC8-AD45-0A5FAFDC6C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880" y="3429000"/>
            <a:ext cx="9966960" cy="1373245"/>
          </a:xfrm>
        </p:spPr>
        <p:txBody>
          <a:bodyPr/>
          <a:lstStyle/>
          <a:p>
            <a:pPr algn="l"/>
            <a:r>
              <a:rPr kumimoji="1" lang="zh-TW" altLang="en-US" sz="8000" b="1" dirty="0"/>
              <a:t>感謝聆聽</a:t>
            </a:r>
            <a:r>
              <a:rPr kumimoji="1" lang="en-US" altLang="zh-TW" sz="8000" b="1" dirty="0"/>
              <a:t>…..</a:t>
            </a:r>
            <a:endParaRPr kumimoji="1" lang="zh-TW" altLang="en-US" sz="8000" b="1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CECCDCBB-3F0F-4EB2-9150-F924B010F44A}"/>
              </a:ext>
            </a:extLst>
          </p:cNvPr>
          <p:cNvSpPr txBox="1"/>
          <p:nvPr/>
        </p:nvSpPr>
        <p:spPr>
          <a:xfrm>
            <a:off x="1091140" y="6145677"/>
            <a:ext cx="4041300" cy="397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r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kumimoji="1" sz="220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800"/>
            </a:lvl2pPr>
            <a:lvl3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400"/>
            </a:lvl3pPr>
            <a:lvl4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4pPr>
            <a:lvl5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5pPr>
            <a:lvl6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6pPr>
            <a:lvl7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7pPr>
            <a:lvl8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8pPr>
            <a:lvl9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9pPr>
          </a:lstStyle>
          <a:p>
            <a:pPr algn="l"/>
            <a:r>
              <a:rPr lang="zh-TW" altLang="en-US" dirty="0">
                <a:solidFill>
                  <a:schemeClr val="tx1"/>
                </a:solidFill>
                <a:latin typeface="+mj-ea"/>
                <a:ea typeface="+mj-ea"/>
              </a:rPr>
              <a:t>講師 </a:t>
            </a:r>
            <a:r>
              <a:rPr lang="en-US" altLang="zh-TW" dirty="0">
                <a:solidFill>
                  <a:schemeClr val="tx1"/>
                </a:solidFill>
                <a:latin typeface="+mj-ea"/>
                <a:ea typeface="+mj-ea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+mj-ea"/>
                <a:ea typeface="+mj-ea"/>
              </a:rPr>
              <a:t> 王瑋傑</a:t>
            </a:r>
            <a:r>
              <a:rPr lang="en-US" altLang="zh-TW" dirty="0">
                <a:solidFill>
                  <a:schemeClr val="tx1"/>
                </a:solidFill>
                <a:latin typeface="+mj-ea"/>
                <a:ea typeface="+mj-ea"/>
              </a:rPr>
              <a:t>(V</a:t>
            </a:r>
            <a:r>
              <a:rPr lang="zh-CN" altLang="en-US" dirty="0">
                <a:solidFill>
                  <a:schemeClr val="tx1"/>
                </a:solidFill>
                <a:latin typeface="+mj-ea"/>
                <a:ea typeface="+mj-ea"/>
              </a:rPr>
              <a:t>爸</a:t>
            </a:r>
            <a:r>
              <a:rPr lang="en-US" altLang="zh-TW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zh-TW" altLang="en-US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431AAB12-1FD7-4C1B-8AA0-12F8FBAE5D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44" y="6145676"/>
            <a:ext cx="402696" cy="39703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AB8B203-8760-45B5-8A2B-903452D1961D}"/>
              </a:ext>
            </a:extLst>
          </p:cNvPr>
          <p:cNvSpPr/>
          <p:nvPr/>
        </p:nvSpPr>
        <p:spPr>
          <a:xfrm>
            <a:off x="863880" y="1731099"/>
            <a:ext cx="84946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你一學就會的真正技術分析</a:t>
            </a:r>
          </a:p>
        </p:txBody>
      </p:sp>
    </p:spTree>
    <p:extLst>
      <p:ext uri="{BB962C8B-B14F-4D97-AF65-F5344CB8AC3E}">
        <p14:creationId xmlns:p14="http://schemas.microsoft.com/office/powerpoint/2010/main" val="3087089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AB534207-DA37-4878-AF3B-B6121526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grpSp>
        <p:nvGrpSpPr>
          <p:cNvPr id="6" name="群組 5">
            <a:extLst>
              <a:ext uri="{FF2B5EF4-FFF2-40B4-BE49-F238E27FC236}">
                <a16:creationId xmlns:a16="http://schemas.microsoft.com/office/drawing/2014/main" id="{97615F2B-C1A8-432B-8818-6C7869211A21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E38100C3-7193-4595-A7E9-981DCB47E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5087CF04-B932-40D2-862D-B59D75894169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sp>
        <p:nvSpPr>
          <p:cNvPr id="14" name="標題 1">
            <a:extLst>
              <a:ext uri="{FF2B5EF4-FFF2-40B4-BE49-F238E27FC236}">
                <a16:creationId xmlns:a16="http://schemas.microsoft.com/office/drawing/2014/main" id="{7FC954BF-0403-40F6-AFFC-5DDCFBD6D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5799" y="3635694"/>
            <a:ext cx="9966960" cy="1308456"/>
          </a:xfrm>
        </p:spPr>
        <p:txBody>
          <a:bodyPr>
            <a:normAutofit fontScale="90000"/>
          </a:bodyPr>
          <a:lstStyle/>
          <a:p>
            <a:pPr algn="l">
              <a:lnSpc>
                <a:spcPct val="90000"/>
              </a:lnSpc>
            </a:pPr>
            <a:br>
              <a:rPr kumimoji="1" lang="en-US" altLang="zh-TW" sz="7200" b="1" dirty="0">
                <a:solidFill>
                  <a:schemeClr val="tx1"/>
                </a:solidFill>
                <a:latin typeface="+mj-ea"/>
              </a:rPr>
            </a:br>
            <a:r>
              <a:rPr kumimoji="1" lang="zh-TW" altLang="en-US" sz="4900" b="1" dirty="0">
                <a:solidFill>
                  <a:schemeClr val="tx1"/>
                </a:solidFill>
                <a:latin typeface="+mj-ea"/>
              </a:rPr>
              <a:t>技術指標</a:t>
            </a:r>
            <a:r>
              <a:rPr kumimoji="1" lang="en-US" altLang="zh-TW" sz="4900" b="1" dirty="0">
                <a:solidFill>
                  <a:schemeClr val="tx1"/>
                </a:solidFill>
                <a:latin typeface="+mj-ea"/>
              </a:rPr>
              <a:t>-</a:t>
            </a:r>
            <a:r>
              <a:rPr kumimoji="1" lang="zh-TW" altLang="en-US" sz="4900" b="1" dirty="0">
                <a:solidFill>
                  <a:schemeClr val="tx1"/>
                </a:solidFill>
                <a:latin typeface="+mj-ea"/>
              </a:rPr>
              <a:t>實戰運用</a:t>
            </a: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C3F26EA1-CE3C-475E-9F18-44517D44EE36}"/>
              </a:ext>
            </a:extLst>
          </p:cNvPr>
          <p:cNvGrpSpPr/>
          <p:nvPr/>
        </p:nvGrpSpPr>
        <p:grpSpPr>
          <a:xfrm>
            <a:off x="204425" y="3198656"/>
            <a:ext cx="7448528" cy="864336"/>
            <a:chOff x="1453447" y="883559"/>
            <a:chExt cx="7448528" cy="864336"/>
          </a:xfrm>
        </p:grpSpPr>
        <p:cxnSp>
          <p:nvCxnSpPr>
            <p:cNvPr id="19" name="直接连接符 5">
              <a:extLst>
                <a:ext uri="{FF2B5EF4-FFF2-40B4-BE49-F238E27FC236}">
                  <a16:creationId xmlns:a16="http://schemas.microsoft.com/office/drawing/2014/main" id="{932932B9-4013-40D4-9058-F543E849EC95}"/>
                </a:ext>
              </a:extLst>
            </p:cNvPr>
            <p:cNvCxnSpPr>
              <a:cxnSpLocks/>
            </p:cNvCxnSpPr>
            <p:nvPr/>
          </p:nvCxnSpPr>
          <p:spPr>
            <a:xfrm>
              <a:off x="1453447" y="1747895"/>
              <a:ext cx="7448528" cy="0"/>
            </a:xfrm>
            <a:prstGeom prst="line">
              <a:avLst/>
            </a:prstGeom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0" name="文本框 24">
              <a:extLst>
                <a:ext uri="{FF2B5EF4-FFF2-40B4-BE49-F238E27FC236}">
                  <a16:creationId xmlns:a16="http://schemas.microsoft.com/office/drawing/2014/main" id="{D88F7F07-3728-45CC-A1DF-A8DA1750AC40}"/>
                </a:ext>
              </a:extLst>
            </p:cNvPr>
            <p:cNvSpPr txBox="1"/>
            <p:nvPr/>
          </p:nvSpPr>
          <p:spPr>
            <a:xfrm>
              <a:off x="2200120" y="883559"/>
              <a:ext cx="2603983" cy="8309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800" b="1" dirty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PART 02</a:t>
              </a:r>
              <a:endPara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08128196-8008-44E4-A9D8-A57376C66306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885B8FB-473D-461F-AE16-350648B91E12}"/>
              </a:ext>
            </a:extLst>
          </p:cNvPr>
          <p:cNvSpPr txBox="1"/>
          <p:nvPr/>
        </p:nvSpPr>
        <p:spPr>
          <a:xfrm>
            <a:off x="1091140" y="6145677"/>
            <a:ext cx="4041300" cy="397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r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kumimoji="1" sz="220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800"/>
            </a:lvl2pPr>
            <a:lvl3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400"/>
            </a:lvl3pPr>
            <a:lvl4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4pPr>
            <a:lvl5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5pPr>
            <a:lvl6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6pPr>
            <a:lvl7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7pPr>
            <a:lvl8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8pPr>
            <a:lvl9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9pPr>
          </a:lstStyle>
          <a:p>
            <a:pPr algn="l"/>
            <a:r>
              <a:rPr lang="zh-TW" altLang="en-US" dirty="0">
                <a:solidFill>
                  <a:schemeClr val="tx1"/>
                </a:solidFill>
                <a:latin typeface="+mj-ea"/>
                <a:ea typeface="+mj-ea"/>
              </a:rPr>
              <a:t>講師 </a:t>
            </a:r>
            <a:r>
              <a:rPr lang="en-US" altLang="zh-TW" dirty="0">
                <a:solidFill>
                  <a:schemeClr val="tx1"/>
                </a:solidFill>
                <a:latin typeface="+mj-ea"/>
                <a:ea typeface="+mj-ea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+mj-ea"/>
                <a:ea typeface="+mj-ea"/>
              </a:rPr>
              <a:t> 王瑋傑</a:t>
            </a:r>
            <a:r>
              <a:rPr lang="en-US" altLang="zh-TW" dirty="0">
                <a:solidFill>
                  <a:schemeClr val="tx1"/>
                </a:solidFill>
                <a:latin typeface="+mj-ea"/>
                <a:ea typeface="+mj-ea"/>
              </a:rPr>
              <a:t>(V</a:t>
            </a:r>
            <a:r>
              <a:rPr lang="zh-CN" altLang="en-US" dirty="0">
                <a:solidFill>
                  <a:schemeClr val="tx1"/>
                </a:solidFill>
                <a:latin typeface="+mj-ea"/>
                <a:ea typeface="+mj-ea"/>
              </a:rPr>
              <a:t>爸</a:t>
            </a:r>
            <a:r>
              <a:rPr lang="en-US" altLang="zh-TW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zh-TW" altLang="en-US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BBE59D9-F63C-454C-8397-6ED3A78ED577}"/>
              </a:ext>
            </a:extLst>
          </p:cNvPr>
          <p:cNvSpPr/>
          <p:nvPr/>
        </p:nvSpPr>
        <p:spPr>
          <a:xfrm>
            <a:off x="863880" y="1731099"/>
            <a:ext cx="84946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你一學就會的真正技術分析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431AAB12-1FD7-4C1B-8AA0-12F8FBAE5D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44" y="6145676"/>
            <a:ext cx="402696" cy="39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20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D4AF83D-6DBB-4F7D-8704-000ADF62F111}"/>
              </a:ext>
            </a:extLst>
          </p:cNvPr>
          <p:cNvSpPr txBox="1"/>
          <p:nvPr/>
        </p:nvSpPr>
        <p:spPr>
          <a:xfrm>
            <a:off x="863880" y="1416996"/>
            <a:ext cx="6145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實戰運用 </a:t>
            </a:r>
            <a:r>
              <a:rPr lang="en-US" altLang="zh-TW" sz="2000" b="1" dirty="0">
                <a:latin typeface="+mj-ea"/>
                <a:ea typeface="+mj-ea"/>
              </a:rPr>
              <a:t>---</a:t>
            </a:r>
            <a:r>
              <a:rPr lang="zh-TW" altLang="en-US" sz="2000" b="1" dirty="0">
                <a:latin typeface="+mj-ea"/>
                <a:ea typeface="+mj-ea"/>
              </a:rPr>
              <a:t> 股價走勢圖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5E2E0453-9CFA-4320-B7D2-00FF5AC672C5}"/>
              </a:ext>
            </a:extLst>
          </p:cNvPr>
          <p:cNvSpPr txBox="1"/>
          <p:nvPr/>
        </p:nvSpPr>
        <p:spPr>
          <a:xfrm>
            <a:off x="863880" y="1946469"/>
            <a:ext cx="8593158" cy="456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透過</a:t>
            </a:r>
            <a:r>
              <a:rPr lang="en-US" altLang="zh-TW" sz="1800" dirty="0">
                <a:solidFill>
                  <a:srgbClr val="FF0000"/>
                </a:solidFill>
                <a:latin typeface="+mn-ea"/>
              </a:rPr>
              <a:t>K</a:t>
            </a:r>
            <a:r>
              <a:rPr lang="zh-TW" altLang="en-US" sz="1800" dirty="0">
                <a:solidFill>
                  <a:srgbClr val="FF0000"/>
                </a:solidFill>
                <a:latin typeface="+mn-ea"/>
              </a:rPr>
              <a:t>線</a:t>
            </a: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的排列與價格變化繪製出走勢圖，用來輔助判斷趨勢方向及重要的轉折訊號</a:t>
            </a:r>
            <a:endParaRPr lang="en-US" altLang="zh-TW" sz="1600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30C3291F-763D-4F7B-AC70-D6DA96296F59}"/>
              </a:ext>
            </a:extLst>
          </p:cNvPr>
          <p:cNvSpPr txBox="1"/>
          <p:nvPr/>
        </p:nvSpPr>
        <p:spPr>
          <a:xfrm>
            <a:off x="460227" y="3020908"/>
            <a:ext cx="61454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1163" indent="0">
              <a:lnSpc>
                <a:spcPct val="150000"/>
              </a:lnSpc>
              <a:buNone/>
            </a:pPr>
            <a:r>
              <a:rPr lang="zh-TW" altLang="en-US" sz="1800" dirty="0">
                <a:latin typeface="+mn-ea"/>
              </a:rPr>
              <a:t>一</a:t>
            </a:r>
            <a:r>
              <a:rPr lang="zh-TW" altLang="en-US" dirty="0">
                <a:latin typeface="+mn-ea"/>
              </a:rPr>
              <a:t>、</a:t>
            </a:r>
            <a:r>
              <a:rPr lang="zh-TW" altLang="en-US" sz="1800" b="1" dirty="0">
                <a:latin typeface="+mn-ea"/>
              </a:rPr>
              <a:t>繪製方式</a:t>
            </a:r>
            <a:r>
              <a:rPr lang="zh-TW" altLang="en-US" sz="1800" dirty="0">
                <a:latin typeface="+mn-ea"/>
              </a:rPr>
              <a:t>：</a:t>
            </a:r>
            <a:endParaRPr lang="en-US" altLang="zh-TW" sz="1800" dirty="0">
              <a:latin typeface="+mn-ea"/>
            </a:endParaRPr>
          </a:p>
          <a:p>
            <a:pPr marL="411163" indent="0">
              <a:lnSpc>
                <a:spcPct val="150000"/>
              </a:lnSpc>
              <a:buNone/>
            </a:pPr>
            <a:r>
              <a:rPr lang="zh-TW" altLang="en-US" sz="1800" dirty="0">
                <a:latin typeface="+mn-ea"/>
              </a:rPr>
              <a:t>　　</a:t>
            </a:r>
            <a:r>
              <a:rPr lang="en-US" altLang="zh-TW" sz="1800" dirty="0">
                <a:latin typeface="+mn-ea"/>
              </a:rPr>
              <a:t>K</a:t>
            </a:r>
            <a:r>
              <a:rPr lang="zh-TW" altLang="en-US" sz="1800" dirty="0">
                <a:latin typeface="+mn-ea"/>
              </a:rPr>
              <a:t>棒數量：</a:t>
            </a:r>
            <a:r>
              <a:rPr lang="en-US" altLang="zh-TW" sz="1800" dirty="0">
                <a:solidFill>
                  <a:srgbClr val="FF0000"/>
                </a:solidFill>
                <a:latin typeface="+mn-ea"/>
              </a:rPr>
              <a:t>100-120</a:t>
            </a:r>
            <a:r>
              <a:rPr lang="zh-TW" altLang="en-US" sz="1800" dirty="0">
                <a:solidFill>
                  <a:srgbClr val="FF0000"/>
                </a:solidFill>
                <a:latin typeface="+mn-ea"/>
              </a:rPr>
              <a:t>根</a:t>
            </a:r>
            <a:r>
              <a:rPr lang="en-US" altLang="zh-TW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每個級數</a:t>
            </a:r>
            <a:r>
              <a:rPr lang="en-US" altLang="zh-TW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月線、周線、日線</a:t>
            </a:r>
            <a:r>
              <a:rPr lang="en-US" altLang="zh-TW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7D65A003-7227-4B9B-BC28-65322E0122BF}"/>
              </a:ext>
            </a:extLst>
          </p:cNvPr>
          <p:cNvSpPr txBox="1"/>
          <p:nvPr/>
        </p:nvSpPr>
        <p:spPr>
          <a:xfrm>
            <a:off x="460227" y="4568521"/>
            <a:ext cx="61454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1163" indent="0">
              <a:lnSpc>
                <a:spcPct val="150000"/>
              </a:lnSpc>
              <a:buNone/>
            </a:pPr>
            <a:r>
              <a:rPr lang="zh-TW" altLang="en-US" sz="1800" dirty="0">
                <a:latin typeface="+mn-ea"/>
              </a:rPr>
              <a:t>二、</a:t>
            </a:r>
            <a:r>
              <a:rPr lang="zh-TW" altLang="en-US" sz="1800" b="1" dirty="0">
                <a:latin typeface="+mn-ea"/>
              </a:rPr>
              <a:t>判斷方式</a:t>
            </a:r>
            <a:r>
              <a:rPr lang="zh-TW" altLang="en-US" sz="1800" dirty="0">
                <a:latin typeface="+mn-ea"/>
              </a:rPr>
              <a:t>：</a:t>
            </a:r>
            <a:endParaRPr lang="en-US" altLang="zh-TW" sz="1800" dirty="0">
              <a:latin typeface="+mn-ea"/>
            </a:endParaRPr>
          </a:p>
          <a:p>
            <a:pPr marL="411163" indent="0">
              <a:lnSpc>
                <a:spcPct val="150000"/>
              </a:lnSpc>
              <a:buNone/>
            </a:pP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　　只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看</a:t>
            </a:r>
            <a:r>
              <a:rPr lang="en-US" altLang="zh-TW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K</a:t>
            </a:r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棒高、低點</a:t>
            </a:r>
            <a:r>
              <a:rPr lang="en-US" altLang="zh-TW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zh-TW" altLang="en-US" sz="1800" dirty="0">
                <a:solidFill>
                  <a:srgbClr val="FF0000"/>
                </a:solidFill>
                <a:latin typeface="+mn-ea"/>
              </a:rPr>
              <a:t>不分</a:t>
            </a:r>
            <a:r>
              <a:rPr lang="en-US" altLang="zh-TW" sz="1800" dirty="0">
                <a:solidFill>
                  <a:srgbClr val="FF0000"/>
                </a:solidFill>
                <a:latin typeface="+mn-ea"/>
              </a:rPr>
              <a:t>K</a:t>
            </a:r>
            <a:r>
              <a:rPr lang="zh-TW" altLang="en-US" sz="1800" dirty="0">
                <a:solidFill>
                  <a:srgbClr val="FF0000"/>
                </a:solidFill>
                <a:latin typeface="+mn-ea"/>
              </a:rPr>
              <a:t>棒顏色</a:t>
            </a:r>
            <a:r>
              <a:rPr lang="en-US" altLang="zh-TW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03564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696FAED4-78AE-4E56-99D7-D43B66BAD098}"/>
              </a:ext>
            </a:extLst>
          </p:cNvPr>
          <p:cNvSpPr txBox="1">
            <a:spLocks/>
          </p:cNvSpPr>
          <p:nvPr/>
        </p:nvSpPr>
        <p:spPr>
          <a:xfrm>
            <a:off x="553570" y="1129294"/>
            <a:ext cx="10985759" cy="51373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1163" algn="l">
              <a:lnSpc>
                <a:spcPct val="150000"/>
              </a:lnSpc>
            </a:pPr>
            <a:r>
              <a:rPr lang="zh-TW" altLang="en-US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繪製方法：</a:t>
            </a:r>
            <a:endParaRPr lang="en-US" altLang="zh-TW" sz="2900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  <a:p>
            <a:pPr marL="712788" indent="-36513" algn="l">
              <a:lnSpc>
                <a:spcPct val="150000"/>
              </a:lnSpc>
            </a:pPr>
            <a:r>
              <a:rPr lang="en-US" altLang="zh-TW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 K</a:t>
            </a:r>
            <a:r>
              <a:rPr lang="zh-TW" altLang="en-US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棒過高未破低  </a:t>
            </a:r>
            <a:r>
              <a:rPr lang="en-US" altLang="zh-TW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</a:t>
            </a:r>
            <a:r>
              <a:rPr lang="zh-TW" altLang="en-US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</a:t>
            </a:r>
            <a:r>
              <a:rPr lang="en-US" altLang="zh-TW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zh-TW" altLang="en-US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endParaRPr lang="en-US" altLang="zh-TW" sz="2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12788" indent="-36513" algn="l">
              <a:lnSpc>
                <a:spcPct val="150000"/>
              </a:lnSpc>
            </a:pPr>
            <a:r>
              <a:rPr lang="zh-TW" altLang="en-US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→ 走勢圖</a:t>
            </a:r>
            <a:r>
              <a:rPr lang="zh-TW" altLang="en-US" sz="2900" dirty="0">
                <a:solidFill>
                  <a:srgbClr val="FF0000"/>
                </a:solidFill>
              </a:rPr>
              <a:t>往上</a:t>
            </a:r>
            <a:r>
              <a:rPr lang="zh-TW" altLang="en-US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劃</a:t>
            </a:r>
            <a:endParaRPr lang="en-US" altLang="zh-TW" sz="2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12788" indent="-36513" algn="l">
              <a:lnSpc>
                <a:spcPct val="150000"/>
              </a:lnSpc>
            </a:pPr>
            <a:r>
              <a:rPr lang="zh-TW" altLang="en-US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altLang="zh-TW" sz="2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12788" indent="-36513" algn="l">
              <a:lnSpc>
                <a:spcPct val="150000"/>
              </a:lnSpc>
            </a:pPr>
            <a:r>
              <a:rPr lang="en-US" altLang="zh-TW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 K</a:t>
            </a:r>
            <a:r>
              <a:rPr lang="zh-TW" altLang="en-US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棒破低未過高</a:t>
            </a:r>
            <a:r>
              <a:rPr lang="en-US" altLang="zh-TW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</a:t>
            </a:r>
            <a:r>
              <a:rPr lang="zh-TW" altLang="en-US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</a:t>
            </a:r>
            <a:endParaRPr lang="en-US" altLang="zh-TW" sz="2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12788" indent="-36513" algn="l">
              <a:lnSpc>
                <a:spcPct val="150000"/>
              </a:lnSpc>
            </a:pPr>
            <a:r>
              <a:rPr lang="zh-TW" altLang="en-US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→ 走勢圖</a:t>
            </a:r>
            <a:r>
              <a:rPr lang="zh-TW" altLang="en-US" sz="2900" dirty="0">
                <a:solidFill>
                  <a:srgbClr val="FF0000"/>
                </a:solidFill>
              </a:rPr>
              <a:t>往下</a:t>
            </a:r>
            <a:r>
              <a:rPr lang="zh-TW" altLang="en-US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劃</a:t>
            </a:r>
            <a:endParaRPr lang="en-US" altLang="zh-TW" sz="2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endParaRPr lang="en-US" altLang="zh-TW" sz="24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solidFill>
                <a:srgbClr val="002060"/>
              </a:solidFill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AD2B5D6-B1D0-40D9-B98B-512FE85B9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449" y="1746269"/>
            <a:ext cx="1610228" cy="1884310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84A44692-6F22-48F9-9D74-A3BF23CFB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449" y="4108008"/>
            <a:ext cx="2418199" cy="1884309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913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5F25F5C0-0672-402E-A6FA-3D9F00BB85F2}"/>
              </a:ext>
            </a:extLst>
          </p:cNvPr>
          <p:cNvSpPr txBox="1">
            <a:spLocks/>
          </p:cNvSpPr>
          <p:nvPr/>
        </p:nvSpPr>
        <p:spPr>
          <a:xfrm>
            <a:off x="553570" y="1129294"/>
            <a:ext cx="10985759" cy="51373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1163" algn="l">
              <a:lnSpc>
                <a:spcPct val="150000"/>
              </a:lnSpc>
            </a:pPr>
            <a:r>
              <a:rPr lang="zh-TW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範例</a:t>
            </a:r>
            <a:r>
              <a:rPr lang="zh-TW" altLang="en-US" sz="2800" dirty="0">
                <a:solidFill>
                  <a:srgbClr val="002060"/>
                </a:solidFill>
                <a:latin typeface="+mj-ea"/>
                <a:ea typeface="+mj-ea"/>
              </a:rPr>
              <a:t>：</a:t>
            </a:r>
            <a:endParaRPr lang="en-US" altLang="zh-TW" sz="2800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411163" algn="l">
              <a:lnSpc>
                <a:spcPct val="150000"/>
              </a:lnSpc>
            </a:pPr>
            <a:r>
              <a:rPr lang="zh-TW" altLang="en-US" sz="2800" b="1" dirty="0">
                <a:solidFill>
                  <a:srgbClr val="002060"/>
                </a:solidFill>
                <a:latin typeface="+mj-ea"/>
                <a:ea typeface="+mj-ea"/>
              </a:rPr>
              <a:t>　　</a:t>
            </a:r>
            <a:r>
              <a:rPr lang="en-US" altLang="zh-TW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K</a:t>
            </a:r>
            <a:r>
              <a:rPr lang="zh-TW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棒過高未破低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→ 走勢圖</a:t>
            </a:r>
            <a:r>
              <a:rPr lang="zh-TW" altLang="en-US" sz="2800" dirty="0">
                <a:solidFill>
                  <a:srgbClr val="FF0000"/>
                </a:solidFill>
                <a:latin typeface="+mj-ea"/>
                <a:ea typeface="+mj-ea"/>
              </a:rPr>
              <a:t>往上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劃</a:t>
            </a:r>
            <a:endParaRPr lang="en-US" altLang="zh-TW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712788" indent="-36513" algn="l">
              <a:lnSpc>
                <a:spcPct val="150000"/>
              </a:lnSpc>
            </a:pPr>
            <a:endParaRPr lang="en-US" altLang="zh-TW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endParaRPr lang="en-US" altLang="zh-TW" sz="2400" dirty="0">
              <a:solidFill>
                <a:srgbClr val="002060"/>
              </a:solidFill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endParaRPr lang="en-US" altLang="zh-CN" sz="2400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2956BAE-61CB-4BA9-AB64-A8A34A8D7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603" y="2851751"/>
            <a:ext cx="6662738" cy="2782962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8248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13" name="內容版面配置區 2">
            <a:extLst>
              <a:ext uri="{FF2B5EF4-FFF2-40B4-BE49-F238E27FC236}">
                <a16:creationId xmlns:a16="http://schemas.microsoft.com/office/drawing/2014/main" id="{C187547C-2F4C-451F-87E1-31A175C61045}"/>
              </a:ext>
            </a:extLst>
          </p:cNvPr>
          <p:cNvSpPr txBox="1">
            <a:spLocks/>
          </p:cNvSpPr>
          <p:nvPr/>
        </p:nvSpPr>
        <p:spPr>
          <a:xfrm>
            <a:off x="553570" y="1129294"/>
            <a:ext cx="10985759" cy="51373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1163" algn="l">
              <a:lnSpc>
                <a:spcPct val="150000"/>
              </a:lnSpc>
            </a:pPr>
            <a:r>
              <a:rPr lang="zh-TW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範例：</a:t>
            </a:r>
            <a:endParaRPr lang="en-US" altLang="zh-TW" sz="2800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  <a:p>
            <a:pPr marL="411163" algn="l">
              <a:lnSpc>
                <a:spcPct val="150000"/>
              </a:lnSpc>
            </a:pPr>
            <a:r>
              <a:rPr lang="zh-TW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　　</a:t>
            </a:r>
            <a:r>
              <a:rPr lang="en-US" altLang="zh-TW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K</a:t>
            </a:r>
            <a:r>
              <a:rPr lang="zh-TW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棒破低未過高</a:t>
            </a:r>
            <a:r>
              <a:rPr lang="en-US" altLang="zh-TW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→ 走勢圖</a:t>
            </a:r>
            <a:r>
              <a:rPr lang="zh-TW" altLang="en-US" sz="2800" dirty="0">
                <a:solidFill>
                  <a:srgbClr val="FF0000"/>
                </a:solidFill>
                <a:latin typeface="+mj-ea"/>
                <a:ea typeface="+mj-ea"/>
              </a:rPr>
              <a:t>往下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劃</a:t>
            </a:r>
            <a:endParaRPr lang="en-US" altLang="zh-TW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endParaRPr lang="en-US" altLang="zh-TW" sz="2800" dirty="0">
              <a:solidFill>
                <a:srgbClr val="00206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zh-CN" sz="2800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762CD74A-3996-447A-B200-61259D7E2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414" y="2809059"/>
            <a:ext cx="6662738" cy="281822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634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4C6C0831-C173-4E27-BE58-14D80E721D7F}"/>
              </a:ext>
            </a:extLst>
          </p:cNvPr>
          <p:cNvSpPr txBox="1">
            <a:spLocks/>
          </p:cNvSpPr>
          <p:nvPr/>
        </p:nvSpPr>
        <p:spPr>
          <a:xfrm>
            <a:off x="553570" y="1129295"/>
            <a:ext cx="10985759" cy="48976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1163" algn="l">
              <a:lnSpc>
                <a:spcPct val="150000"/>
              </a:lnSpc>
            </a:pPr>
            <a:r>
              <a:rPr lang="zh-TW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範例：</a:t>
            </a:r>
            <a:endParaRPr lang="en-US" altLang="zh-TW" sz="2800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  <a:p>
            <a:pPr marL="411163" algn="l">
              <a:lnSpc>
                <a:spcPct val="150000"/>
              </a:lnSpc>
            </a:pPr>
            <a:r>
              <a:rPr lang="zh-TW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         完整走勢圖</a:t>
            </a:r>
            <a:endParaRPr lang="en-US" altLang="zh-TW" sz="2800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  <a:p>
            <a:pPr marL="411163" algn="l">
              <a:lnSpc>
                <a:spcPct val="150000"/>
              </a:lnSpc>
            </a:pPr>
            <a:endParaRPr lang="en-US" altLang="zh-TW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2E04CD91-E94E-4ADD-8FC8-510BBDF76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414" y="2718443"/>
            <a:ext cx="6662739" cy="284844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631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6375DC0C-E555-439B-A0AF-15250E633F76}"/>
              </a:ext>
            </a:extLst>
          </p:cNvPr>
          <p:cNvSpPr txBox="1">
            <a:spLocks/>
          </p:cNvSpPr>
          <p:nvPr/>
        </p:nvSpPr>
        <p:spPr>
          <a:xfrm>
            <a:off x="553570" y="1129294"/>
            <a:ext cx="10985759" cy="51373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1163" algn="l">
              <a:lnSpc>
                <a:spcPct val="150000"/>
              </a:lnSpc>
            </a:pPr>
            <a:r>
              <a:rPr lang="zh-TW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特殊</a:t>
            </a:r>
            <a:r>
              <a:rPr lang="en-US" altLang="zh-TW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K</a:t>
            </a:r>
            <a:r>
              <a:rPr lang="zh-TW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棒組合的繪製方法：</a:t>
            </a:r>
            <a:endParaRPr lang="en-US" altLang="zh-TW" sz="2800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  <a:p>
            <a:pPr marL="712788" indent="-36513" algn="l">
              <a:lnSpc>
                <a:spcPct val="150000"/>
              </a:lnSpc>
            </a:pPr>
            <a:endParaRPr lang="en-US" altLang="zh-TW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712788" indent="-36513" algn="l">
              <a:lnSpc>
                <a:spcPct val="150000"/>
              </a:lnSpc>
            </a:pPr>
            <a:r>
              <a:rPr lang="en-US" altLang="zh-TW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3.</a:t>
            </a:r>
            <a:r>
              <a:rPr lang="zh-TW" altLang="en-US" sz="2800" b="1" dirty="0">
                <a:solidFill>
                  <a:srgbClr val="FF0000"/>
                </a:solidFill>
                <a:latin typeface="+mj-ea"/>
                <a:ea typeface="+mj-ea"/>
              </a:rPr>
              <a:t>中繼</a:t>
            </a:r>
            <a:r>
              <a:rPr lang="zh-TW" altLang="en-US" sz="280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→ 被包覆</a:t>
            </a:r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K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棒無效</a:t>
            </a:r>
            <a:endParaRPr lang="en-US" altLang="zh-TW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712788" indent="-36513" algn="l">
              <a:lnSpc>
                <a:spcPct val="150000"/>
              </a:lnSpc>
            </a:pPr>
            <a:endParaRPr lang="en-US" altLang="zh-TW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712788" indent="-36513" algn="l">
              <a:lnSpc>
                <a:spcPct val="150000"/>
              </a:lnSpc>
            </a:pPr>
            <a:r>
              <a:rPr lang="en-US" altLang="zh-TW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4.</a:t>
            </a:r>
            <a:r>
              <a:rPr lang="zh-TW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吞噬</a:t>
            </a:r>
            <a:r>
              <a:rPr lang="zh-TW" altLang="en-US" sz="2800" dirty="0">
                <a:latin typeface="+mj-ea"/>
                <a:ea typeface="+mj-ea"/>
              </a:rPr>
              <a:t> 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→ 被吞噬</a:t>
            </a:r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K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棒無效</a:t>
            </a:r>
            <a:endParaRPr lang="en-US" altLang="zh-TW" sz="2800" dirty="0">
              <a:solidFill>
                <a:srgbClr val="00206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solidFill>
                <a:srgbClr val="002060"/>
              </a:solidFill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75B19F69-1CE5-46C4-AB67-EF27FE701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627" y="2246234"/>
            <a:ext cx="1074511" cy="1693168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569F0445-9BA6-470B-8545-DC5E89A7B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628" y="4399872"/>
            <a:ext cx="1074510" cy="1842018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184625DE-10A5-4637-BDF7-CBB62FD65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2" y="4435456"/>
            <a:ext cx="1074096" cy="1806434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9E2A0820-99DB-4D4C-881B-33FC96F85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1" y="2246234"/>
            <a:ext cx="1554949" cy="1693167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57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BE3E725F-B156-4AD5-9076-167398ABA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765" y="2252307"/>
            <a:ext cx="7641533" cy="297480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內容版面配置區 4">
            <a:extLst>
              <a:ext uri="{FF2B5EF4-FFF2-40B4-BE49-F238E27FC236}">
                <a16:creationId xmlns:a16="http://schemas.microsoft.com/office/drawing/2014/main" id="{9F52ACAC-3724-4076-9F9D-549B27148670}"/>
              </a:ext>
            </a:extLst>
          </p:cNvPr>
          <p:cNvSpPr txBox="1">
            <a:spLocks/>
          </p:cNvSpPr>
          <p:nvPr/>
        </p:nvSpPr>
        <p:spPr>
          <a:xfrm>
            <a:off x="1130220" y="1290904"/>
            <a:ext cx="10985759" cy="48976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中繼與吞噬</a:t>
            </a:r>
            <a:r>
              <a:rPr lang="en-US" altLang="zh-TW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K</a:t>
            </a:r>
            <a:r>
              <a:rPr lang="zh-TW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棒組合</a:t>
            </a:r>
          </a:p>
        </p:txBody>
      </p:sp>
    </p:spTree>
    <p:extLst>
      <p:ext uri="{BB962C8B-B14F-4D97-AF65-F5344CB8AC3E}">
        <p14:creationId xmlns:p14="http://schemas.microsoft.com/office/powerpoint/2010/main" val="42309231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內容版面配置區 4">
            <a:extLst>
              <a:ext uri="{FF2B5EF4-FFF2-40B4-BE49-F238E27FC236}">
                <a16:creationId xmlns:a16="http://schemas.microsoft.com/office/drawing/2014/main" id="{2BA6FBEA-30DE-4EF7-93A0-F1C723A08B73}"/>
              </a:ext>
            </a:extLst>
          </p:cNvPr>
          <p:cNvSpPr txBox="1">
            <a:spLocks/>
          </p:cNvSpPr>
          <p:nvPr/>
        </p:nvSpPr>
        <p:spPr>
          <a:xfrm>
            <a:off x="1206241" y="1269339"/>
            <a:ext cx="10985759" cy="48976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完整走勢圖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2D2105ED-067F-4C54-B85B-E88499C87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032" y="2277223"/>
            <a:ext cx="7641533" cy="288184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3844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F832665-C98E-4739-BC71-6F51B5F2D3FD}"/>
              </a:ext>
            </a:extLst>
          </p:cNvPr>
          <p:cNvSpPr txBox="1"/>
          <p:nvPr/>
        </p:nvSpPr>
        <p:spPr>
          <a:xfrm>
            <a:off x="1325198" y="1286232"/>
            <a:ext cx="7728185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TW" altLang="en-US" sz="2000" b="1" dirty="0">
                <a:latin typeface="+mj-ea"/>
                <a:ea typeface="+mj-ea"/>
              </a:rPr>
              <a:t>股價走勢圖 </a:t>
            </a:r>
            <a:r>
              <a:rPr lang="en-US" altLang="zh-TW" sz="2000" b="1" dirty="0">
                <a:latin typeface="+mj-ea"/>
                <a:ea typeface="+mj-ea"/>
              </a:rPr>
              <a:t>---</a:t>
            </a:r>
            <a:r>
              <a:rPr lang="zh-TW" altLang="en-US" sz="2000" b="1" dirty="0">
                <a:latin typeface="+mj-ea"/>
                <a:ea typeface="+mj-ea"/>
              </a:rPr>
              <a:t> 重點複習</a:t>
            </a:r>
            <a:endParaRPr lang="en-US" altLang="zh-TW" sz="2000" b="1" dirty="0">
              <a:latin typeface="+mj-ea"/>
              <a:ea typeface="+mj-ea"/>
            </a:endParaRPr>
          </a:p>
          <a:p>
            <a:pPr marL="411163" indent="0">
              <a:lnSpc>
                <a:spcPct val="150000"/>
              </a:lnSpc>
              <a:buNone/>
            </a:pPr>
            <a:endParaRPr lang="en-US" altLang="zh-TW" dirty="0"/>
          </a:p>
          <a:p>
            <a:pPr marL="411163" indent="0">
              <a:lnSpc>
                <a:spcPct val="150000"/>
              </a:lnSpc>
              <a:buNone/>
            </a:pPr>
            <a:r>
              <a:rPr lang="zh-TW" altLang="en-US" sz="2000" dirty="0">
                <a:latin typeface="+mn-ea"/>
              </a:rPr>
              <a:t>繪製</a:t>
            </a:r>
            <a:r>
              <a:rPr lang="en-US" altLang="zh-TW" sz="2000" dirty="0">
                <a:latin typeface="+mn-ea"/>
              </a:rPr>
              <a:t>K</a:t>
            </a:r>
            <a:r>
              <a:rPr lang="zh-TW" altLang="en-US" sz="2000" dirty="0">
                <a:latin typeface="+mn-ea"/>
              </a:rPr>
              <a:t>棒數量：</a:t>
            </a:r>
            <a:r>
              <a:rPr lang="en-US" altLang="zh-TW" sz="2000" dirty="0">
                <a:solidFill>
                  <a:srgbClr val="FF0000"/>
                </a:solidFill>
                <a:latin typeface="+mn-ea"/>
              </a:rPr>
              <a:t>100-120</a:t>
            </a:r>
            <a:r>
              <a:rPr lang="zh-TW" altLang="en-US" sz="2000" dirty="0">
                <a:solidFill>
                  <a:srgbClr val="FF0000"/>
                </a:solidFill>
                <a:latin typeface="+mn-ea"/>
              </a:rPr>
              <a:t>根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每個級數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月線、周線、日線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pPr marL="411163" indent="0">
              <a:lnSpc>
                <a:spcPct val="150000"/>
              </a:lnSpc>
              <a:buNone/>
            </a:pPr>
            <a:r>
              <a:rPr lang="zh-TW" altLang="en-US" sz="2000" dirty="0">
                <a:latin typeface="+mn-ea"/>
              </a:rPr>
              <a:t>判斷方式：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只取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K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棒</a:t>
            </a:r>
            <a:r>
              <a:rPr lang="zh-TW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高、低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點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zh-TW" altLang="en-US" sz="2000" dirty="0">
                <a:solidFill>
                  <a:srgbClr val="FF0000"/>
                </a:solidFill>
                <a:latin typeface="+mn-ea"/>
              </a:rPr>
              <a:t>不分</a:t>
            </a:r>
            <a:r>
              <a:rPr lang="en-US" altLang="zh-TW" sz="2000" dirty="0">
                <a:solidFill>
                  <a:srgbClr val="FF0000"/>
                </a:solidFill>
                <a:latin typeface="+mn-ea"/>
              </a:rPr>
              <a:t>K</a:t>
            </a:r>
            <a:r>
              <a:rPr lang="zh-TW" altLang="en-US" sz="2000" dirty="0">
                <a:solidFill>
                  <a:srgbClr val="FF0000"/>
                </a:solidFill>
                <a:latin typeface="+mn-ea"/>
              </a:rPr>
              <a:t>棒顏色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pPr marL="411163" indent="0">
              <a:lnSpc>
                <a:spcPct val="150000"/>
              </a:lnSpc>
              <a:buNone/>
            </a:pPr>
            <a:endParaRPr lang="en-US" altLang="zh-TW" sz="2000" dirty="0">
              <a:latin typeface="+mn-ea"/>
            </a:endParaRPr>
          </a:p>
          <a:p>
            <a:pPr marL="411163" indent="0">
              <a:lnSpc>
                <a:spcPct val="150000"/>
              </a:lnSpc>
              <a:buNone/>
            </a:pPr>
            <a:r>
              <a:rPr lang="zh-TW" altLang="en-US" sz="2000" dirty="0">
                <a:latin typeface="+mn-ea"/>
              </a:rPr>
              <a:t>繪製方法：</a:t>
            </a:r>
            <a:endParaRPr lang="en-US" altLang="zh-TW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411163" indent="0">
              <a:lnSpc>
                <a:spcPct val="150000"/>
              </a:lnSpc>
              <a:buNone/>
            </a:pP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 K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棒過高未破低 → 走勢圖</a:t>
            </a:r>
            <a:r>
              <a:rPr lang="zh-TW" altLang="en-US" sz="2000" dirty="0">
                <a:solidFill>
                  <a:srgbClr val="FF0000"/>
                </a:solidFill>
                <a:latin typeface="+mn-ea"/>
              </a:rPr>
              <a:t>往上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劃</a:t>
            </a:r>
            <a:endParaRPr lang="en-US" altLang="zh-TW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411163" indent="0">
              <a:lnSpc>
                <a:spcPct val="150000"/>
              </a:lnSpc>
              <a:buNone/>
            </a:pP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 K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棒破低未過高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→ 走勢圖</a:t>
            </a:r>
            <a:r>
              <a:rPr lang="zh-TW" altLang="en-US" sz="2000" dirty="0">
                <a:solidFill>
                  <a:srgbClr val="FF0000"/>
                </a:solidFill>
                <a:latin typeface="+mn-ea"/>
              </a:rPr>
              <a:t>往下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劃</a:t>
            </a:r>
            <a:endParaRPr lang="en-US" altLang="zh-TW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411163" indent="0">
              <a:lnSpc>
                <a:spcPct val="150000"/>
              </a:lnSpc>
              <a:buNone/>
            </a:pP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zh-TW" altLang="en-US" sz="2000" dirty="0">
                <a:solidFill>
                  <a:srgbClr val="FF0000"/>
                </a:solidFill>
                <a:latin typeface="+mn-ea"/>
              </a:rPr>
              <a:t>中繼 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→ 被包覆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K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棒無效</a:t>
            </a:r>
            <a:endParaRPr lang="en-US" altLang="zh-TW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411163" indent="0">
              <a:lnSpc>
                <a:spcPct val="150000"/>
              </a:lnSpc>
              <a:buNone/>
            </a:pP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4.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zh-TW" altLang="en-US" sz="2000" dirty="0">
                <a:solidFill>
                  <a:srgbClr val="FF0000"/>
                </a:solidFill>
                <a:latin typeface="+mn-ea"/>
              </a:rPr>
              <a:t>吞噬</a:t>
            </a:r>
            <a:r>
              <a:rPr lang="zh-TW" altLang="en-US" sz="2000" dirty="0">
                <a:latin typeface="+mn-ea"/>
              </a:rPr>
              <a:t> 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→ 被吞噬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K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棒無效</a:t>
            </a:r>
            <a:endParaRPr lang="en-US" altLang="zh-TW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35472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5FD4FD6C-17E8-4D6B-A65C-3EFD5BC7599A}"/>
              </a:ext>
            </a:extLst>
          </p:cNvPr>
          <p:cNvSpPr txBox="1"/>
          <p:nvPr/>
        </p:nvSpPr>
        <p:spPr>
          <a:xfrm>
            <a:off x="1177002" y="1626294"/>
            <a:ext cx="70214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+mj-ea"/>
                <a:ea typeface="+mj-ea"/>
              </a:rPr>
              <a:t>實戰運用 </a:t>
            </a:r>
            <a:r>
              <a:rPr lang="en-US" altLang="zh-TW" sz="2000" dirty="0">
                <a:latin typeface="+mj-ea"/>
                <a:ea typeface="+mj-ea"/>
              </a:rPr>
              <a:t>---</a:t>
            </a:r>
            <a:r>
              <a:rPr lang="zh-TW" altLang="en-US" sz="2000" dirty="0">
                <a:latin typeface="+mj-ea"/>
                <a:ea typeface="+mj-ea"/>
              </a:rPr>
              <a:t> 趨勢判斷：</a:t>
            </a:r>
            <a:r>
              <a:rPr lang="zh-TW" altLang="en-US" dirty="0">
                <a:latin typeface="+mn-ea"/>
              </a:rPr>
              <a:t>透過</a:t>
            </a:r>
            <a:r>
              <a:rPr lang="en-US" altLang="zh-TW" dirty="0">
                <a:latin typeface="+mn-ea"/>
              </a:rPr>
              <a:t>K</a:t>
            </a:r>
            <a:r>
              <a:rPr lang="zh-TW" altLang="en-US" dirty="0">
                <a:latin typeface="+mn-ea"/>
              </a:rPr>
              <a:t>線及走勢圖來判斷目前該級數趨勢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29590B7C-84E2-4DB3-ABDA-7BF0D1A04AF9}"/>
              </a:ext>
            </a:extLst>
          </p:cNvPr>
          <p:cNvSpPr txBox="1"/>
          <p:nvPr/>
        </p:nvSpPr>
        <p:spPr>
          <a:xfrm>
            <a:off x="1177002" y="2569853"/>
            <a:ext cx="294191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多方趨勢</a:t>
            </a:r>
            <a:endParaRPr lang="en-US" altLang="zh-TW" sz="2000" b="1" dirty="0">
              <a:latin typeface="+mj-ea"/>
              <a:ea typeface="+mj-ea"/>
            </a:endParaRPr>
          </a:p>
          <a:p>
            <a:endParaRPr lang="en-US" altLang="zh-TW" dirty="0"/>
          </a:p>
          <a:p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當連續走勢圖中有</a:t>
            </a:r>
            <a:r>
              <a:rPr lang="zh-TW" altLang="en-US" sz="1800" dirty="0">
                <a:solidFill>
                  <a:srgbClr val="FF0000"/>
                </a:solidFill>
              </a:rPr>
              <a:t>任何一根</a:t>
            </a:r>
            <a:r>
              <a:rPr lang="en-US" altLang="zh-TW" sz="1800" dirty="0">
                <a:solidFill>
                  <a:srgbClr val="FF0000"/>
                </a:solidFill>
              </a:rPr>
              <a:t>K</a:t>
            </a:r>
            <a:r>
              <a:rPr lang="zh-TW" altLang="en-US" sz="1800" dirty="0">
                <a:solidFill>
                  <a:srgbClr val="FF0000"/>
                </a:solidFill>
              </a:rPr>
              <a:t>棒</a:t>
            </a:r>
            <a:r>
              <a:rPr lang="zh-TW" altLang="en-US" sz="1800" b="1" dirty="0">
                <a:solidFill>
                  <a:srgbClr val="FF0000"/>
                </a:solidFill>
              </a:rPr>
              <a:t>收盤價</a:t>
            </a:r>
            <a:r>
              <a:rPr lang="zh-TW" altLang="en-US" sz="1800" dirty="0">
                <a:solidFill>
                  <a:srgbClr val="FF0000"/>
                </a:solidFill>
              </a:rPr>
              <a:t>高於前鋒最高價</a:t>
            </a:r>
            <a:endParaRPr lang="zh-TW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058D0BF-E122-4B76-800E-FDC3498AF619}"/>
              </a:ext>
            </a:extLst>
          </p:cNvPr>
          <p:cNvSpPr txBox="1"/>
          <p:nvPr/>
        </p:nvSpPr>
        <p:spPr>
          <a:xfrm>
            <a:off x="1177002" y="4528167"/>
            <a:ext cx="288425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空方趨勢</a:t>
            </a:r>
            <a:endParaRPr lang="en-US" altLang="zh-TW" sz="2000" b="1" dirty="0">
              <a:latin typeface="+mj-ea"/>
              <a:ea typeface="+mj-ea"/>
            </a:endParaRPr>
          </a:p>
          <a:p>
            <a:endParaRPr lang="en-US" altLang="zh-TW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TW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當連續走勢圖中有</a:t>
            </a:r>
            <a:r>
              <a:rPr lang="zh-TW" altLang="en-US" sz="1800" dirty="0">
                <a:solidFill>
                  <a:srgbClr val="FF0000"/>
                </a:solidFill>
              </a:rPr>
              <a:t>任何一根</a:t>
            </a:r>
            <a:r>
              <a:rPr lang="en-US" altLang="zh-TW" sz="1800" dirty="0">
                <a:solidFill>
                  <a:srgbClr val="FF0000"/>
                </a:solidFill>
              </a:rPr>
              <a:t>K</a:t>
            </a:r>
            <a:r>
              <a:rPr lang="zh-TW" altLang="en-US" sz="1800" dirty="0">
                <a:solidFill>
                  <a:srgbClr val="FF0000"/>
                </a:solidFill>
              </a:rPr>
              <a:t>棒</a:t>
            </a:r>
            <a:r>
              <a:rPr lang="zh-TW" altLang="en-US" sz="1800" b="1" dirty="0">
                <a:solidFill>
                  <a:srgbClr val="FF0000"/>
                </a:solidFill>
              </a:rPr>
              <a:t>收盤價</a:t>
            </a:r>
            <a:r>
              <a:rPr lang="zh-TW" altLang="en-US" sz="1800" dirty="0">
                <a:solidFill>
                  <a:srgbClr val="FF0000"/>
                </a:solidFill>
              </a:rPr>
              <a:t>低於前鋒最低價</a:t>
            </a:r>
            <a:endParaRPr lang="en-US" altLang="zh-TW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59451D3-02B4-4759-AB3B-2D37F3937CF7}"/>
              </a:ext>
            </a:extLst>
          </p:cNvPr>
          <p:cNvSpPr txBox="1"/>
          <p:nvPr/>
        </p:nvSpPr>
        <p:spPr>
          <a:xfrm>
            <a:off x="7957464" y="4023382"/>
            <a:ext cx="1829087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schemeClr val="accent2"/>
                </a:solidFill>
                <a:latin typeface="+mn-ea"/>
              </a:rPr>
              <a:t>支撐參考區</a:t>
            </a:r>
            <a:r>
              <a:rPr lang="en-US" altLang="zh-TW" sz="1400" dirty="0">
                <a:solidFill>
                  <a:schemeClr val="accent2"/>
                </a:solidFill>
                <a:latin typeface="+mn-ea"/>
              </a:rPr>
              <a:t>(</a:t>
            </a:r>
            <a:r>
              <a:rPr lang="zh-TW" altLang="en-US" sz="1400" dirty="0">
                <a:solidFill>
                  <a:srgbClr val="FF0000"/>
                </a:solidFill>
                <a:latin typeface="+mn-ea"/>
              </a:rPr>
              <a:t>搭配</a:t>
            </a:r>
            <a:r>
              <a:rPr lang="en-US" altLang="zh-TW" sz="1400" dirty="0">
                <a:solidFill>
                  <a:srgbClr val="FF0000"/>
                </a:solidFill>
                <a:latin typeface="+mn-ea"/>
              </a:rPr>
              <a:t>K</a:t>
            </a:r>
            <a:r>
              <a:rPr lang="zh-TW" altLang="en-US" sz="1400" dirty="0">
                <a:solidFill>
                  <a:srgbClr val="FF0000"/>
                </a:solidFill>
                <a:latin typeface="+mn-ea"/>
              </a:rPr>
              <a:t>線</a:t>
            </a:r>
            <a:r>
              <a:rPr lang="en-US" altLang="zh-TW" sz="1400" dirty="0">
                <a:solidFill>
                  <a:schemeClr val="accent2"/>
                </a:solidFill>
                <a:latin typeface="+mn-ea"/>
              </a:rPr>
              <a:t>)</a:t>
            </a:r>
            <a:endParaRPr lang="zh-TW" altLang="en-US" sz="1400" dirty="0">
              <a:solidFill>
                <a:schemeClr val="accent2"/>
              </a:solidFill>
              <a:latin typeface="+mn-ea"/>
            </a:endParaRP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250826B4-E116-4575-A7C5-9351AE979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71" y="2569853"/>
            <a:ext cx="1103312" cy="1880645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A9753B81-BEB5-4E69-B4B2-83DE2FFD2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008" y="4616153"/>
            <a:ext cx="1258887" cy="1873692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18868F3B-D2F2-48C0-B8B3-C5B29F7B41F8}"/>
              </a:ext>
            </a:extLst>
          </p:cNvPr>
          <p:cNvCxnSpPr>
            <a:cxnSpLocks/>
          </p:cNvCxnSpPr>
          <p:nvPr/>
        </p:nvCxnSpPr>
        <p:spPr>
          <a:xfrm>
            <a:off x="4440195" y="4193059"/>
            <a:ext cx="16558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82724576-7DF9-41DB-B11B-6A9B937BF88F}"/>
              </a:ext>
            </a:extLst>
          </p:cNvPr>
          <p:cNvCxnSpPr>
            <a:cxnSpLocks/>
          </p:cNvCxnSpPr>
          <p:nvPr/>
        </p:nvCxnSpPr>
        <p:spPr>
          <a:xfrm>
            <a:off x="4440195" y="4856205"/>
            <a:ext cx="17464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5C5DCEF5-E8CD-4F02-BBA1-DA6B384CAF33}"/>
              </a:ext>
            </a:extLst>
          </p:cNvPr>
          <p:cNvSpPr txBox="1"/>
          <p:nvPr/>
        </p:nvSpPr>
        <p:spPr>
          <a:xfrm>
            <a:off x="2923233" y="4023382"/>
            <a:ext cx="2518638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TW" altLang="en-US" sz="1400" dirty="0">
                <a:solidFill>
                  <a:schemeClr val="accent3">
                    <a:lumMod val="75000"/>
                  </a:schemeClr>
                </a:solidFill>
                <a:latin typeface="+mn-ea"/>
              </a:rPr>
              <a:t>離目前價位最近一個圈在下方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BBE7629F-BEEE-4206-AAEB-DA70722EDEDA}"/>
              </a:ext>
            </a:extLst>
          </p:cNvPr>
          <p:cNvSpPr txBox="1"/>
          <p:nvPr/>
        </p:nvSpPr>
        <p:spPr>
          <a:xfrm>
            <a:off x="2923233" y="4702316"/>
            <a:ext cx="2518638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TW" altLang="en-US" sz="1400" dirty="0">
                <a:solidFill>
                  <a:schemeClr val="accent3">
                    <a:lumMod val="75000"/>
                  </a:schemeClr>
                </a:solidFill>
                <a:latin typeface="+mn-ea"/>
              </a:rPr>
              <a:t>離目前價位最近一個圈在上方</a:t>
            </a:r>
          </a:p>
        </p:txBody>
      </p:sp>
      <p:cxnSp>
        <p:nvCxnSpPr>
          <p:cNvPr id="24" name="直線單箭頭接點 23">
            <a:extLst>
              <a:ext uri="{FF2B5EF4-FFF2-40B4-BE49-F238E27FC236}">
                <a16:creationId xmlns:a16="http://schemas.microsoft.com/office/drawing/2014/main" id="{7EF24416-869F-466C-9BAD-6BD5DCFDADC5}"/>
              </a:ext>
            </a:extLst>
          </p:cNvPr>
          <p:cNvCxnSpPr/>
          <p:nvPr/>
        </p:nvCxnSpPr>
        <p:spPr>
          <a:xfrm flipH="1">
            <a:off x="6712492" y="4177270"/>
            <a:ext cx="12449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F6533BAE-E958-4F8C-B914-A32EBC0F7334}"/>
              </a:ext>
            </a:extLst>
          </p:cNvPr>
          <p:cNvSpPr txBox="1"/>
          <p:nvPr/>
        </p:nvSpPr>
        <p:spPr>
          <a:xfrm>
            <a:off x="7776519" y="4702316"/>
            <a:ext cx="1829087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schemeClr val="accent2"/>
                </a:solidFill>
                <a:latin typeface="+mn-ea"/>
              </a:rPr>
              <a:t>壓力參考區</a:t>
            </a:r>
            <a:r>
              <a:rPr lang="en-US" altLang="zh-TW" sz="1400" dirty="0">
                <a:solidFill>
                  <a:schemeClr val="accent2"/>
                </a:solidFill>
                <a:latin typeface="+mn-ea"/>
              </a:rPr>
              <a:t>(</a:t>
            </a:r>
            <a:r>
              <a:rPr lang="zh-TW" altLang="en-US" sz="1400" dirty="0">
                <a:solidFill>
                  <a:srgbClr val="FF0000"/>
                </a:solidFill>
                <a:latin typeface="+mn-ea"/>
              </a:rPr>
              <a:t>搭配</a:t>
            </a:r>
            <a:r>
              <a:rPr lang="en-US" altLang="zh-TW" sz="1400" dirty="0">
                <a:solidFill>
                  <a:srgbClr val="FF0000"/>
                </a:solidFill>
                <a:latin typeface="+mn-ea"/>
              </a:rPr>
              <a:t>K</a:t>
            </a:r>
            <a:r>
              <a:rPr lang="zh-TW" altLang="en-US" sz="1400" dirty="0">
                <a:solidFill>
                  <a:srgbClr val="FF0000"/>
                </a:solidFill>
                <a:latin typeface="+mn-ea"/>
              </a:rPr>
              <a:t>線</a:t>
            </a:r>
            <a:r>
              <a:rPr lang="en-US" altLang="zh-TW" sz="1400" dirty="0">
                <a:solidFill>
                  <a:schemeClr val="accent2"/>
                </a:solidFill>
                <a:latin typeface="+mn-ea"/>
              </a:rPr>
              <a:t>)</a:t>
            </a:r>
            <a:endParaRPr lang="zh-TW" altLang="en-US" sz="1400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26" name="直線單箭頭接點 25">
            <a:extLst>
              <a:ext uri="{FF2B5EF4-FFF2-40B4-BE49-F238E27FC236}">
                <a16:creationId xmlns:a16="http://schemas.microsoft.com/office/drawing/2014/main" id="{1DFF04BB-31BB-4EB0-B3BE-0931330EFD4B}"/>
              </a:ext>
            </a:extLst>
          </p:cNvPr>
          <p:cNvCxnSpPr>
            <a:cxnSpLocks/>
          </p:cNvCxnSpPr>
          <p:nvPr/>
        </p:nvCxnSpPr>
        <p:spPr>
          <a:xfrm flipH="1">
            <a:off x="6769870" y="4856205"/>
            <a:ext cx="10066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5212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D5C532DA-1616-423A-8749-BFBBFF4306CD}"/>
              </a:ext>
            </a:extLst>
          </p:cNvPr>
          <p:cNvSpPr txBox="1">
            <a:spLocks/>
          </p:cNvSpPr>
          <p:nvPr/>
        </p:nvSpPr>
        <p:spPr>
          <a:xfrm>
            <a:off x="537095" y="1480519"/>
            <a:ext cx="10985759" cy="51373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TW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     </a:t>
            </a:r>
            <a:r>
              <a:rPr lang="zh-TW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多方趨勢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B06BC25-8339-4047-9526-9B1882652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97" y="2418993"/>
            <a:ext cx="3508445" cy="2548423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65635F34-E42C-43E0-B1B4-844400F28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035" y="2414596"/>
            <a:ext cx="3427074" cy="255282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9954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AF75ECEC-ABE5-4D7B-8C1B-A11AA7A4ECF6}"/>
              </a:ext>
            </a:extLst>
          </p:cNvPr>
          <p:cNvSpPr txBox="1">
            <a:spLocks/>
          </p:cNvSpPr>
          <p:nvPr/>
        </p:nvSpPr>
        <p:spPr>
          <a:xfrm>
            <a:off x="962734" y="1480519"/>
            <a:ext cx="10985759" cy="51373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TW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空方趨勢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EABB2B6-62CB-4991-810C-526DC8BE0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26" y="2391117"/>
            <a:ext cx="3992787" cy="2345639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EED84E0A-E31E-4160-8BE4-4AFEC5E92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921" y="2391117"/>
            <a:ext cx="3915023" cy="2345639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8726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01643966-633A-4AE7-9C0F-3E0CF81217E2}"/>
              </a:ext>
            </a:extLst>
          </p:cNvPr>
          <p:cNvSpPr txBox="1"/>
          <p:nvPr/>
        </p:nvSpPr>
        <p:spPr>
          <a:xfrm>
            <a:off x="979294" y="1541742"/>
            <a:ext cx="495194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dirty="0">
                <a:latin typeface="+mj-ea"/>
                <a:ea typeface="+mj-ea"/>
              </a:rPr>
              <a:t>實戰運用 </a:t>
            </a:r>
            <a:r>
              <a:rPr lang="en-US" altLang="zh-TW" sz="2000" dirty="0">
                <a:latin typeface="+mj-ea"/>
                <a:ea typeface="+mj-ea"/>
              </a:rPr>
              <a:t>---</a:t>
            </a:r>
            <a:r>
              <a:rPr lang="zh-TW" altLang="en-US" sz="2000" dirty="0">
                <a:latin typeface="+mj-ea"/>
                <a:ea typeface="+mj-ea"/>
              </a:rPr>
              <a:t> </a:t>
            </a:r>
            <a:r>
              <a:rPr lang="zh-TW" altLang="en-US" sz="2000" b="1" dirty="0">
                <a:latin typeface="+mj-ea"/>
                <a:ea typeface="+mj-ea"/>
              </a:rPr>
              <a:t>重要</a:t>
            </a:r>
            <a:r>
              <a:rPr lang="en-US" altLang="zh-TW" sz="2000" b="1" dirty="0">
                <a:latin typeface="+mj-ea"/>
                <a:ea typeface="+mj-ea"/>
              </a:rPr>
              <a:t>K</a:t>
            </a:r>
            <a:r>
              <a:rPr lang="zh-TW" altLang="en-US" sz="2000" b="1" dirty="0">
                <a:latin typeface="+mj-ea"/>
                <a:ea typeface="+mj-ea"/>
              </a:rPr>
              <a:t>線</a:t>
            </a:r>
            <a:r>
              <a:rPr lang="zh-TW" altLang="en-US" sz="2000" dirty="0">
                <a:latin typeface="+mj-ea"/>
                <a:ea typeface="+mj-ea"/>
              </a:rPr>
              <a:t>：</a:t>
            </a:r>
            <a:endParaRPr lang="en-US" altLang="zh-TW" sz="2000" dirty="0">
              <a:latin typeface="+mj-ea"/>
              <a:ea typeface="+mj-ea"/>
            </a:endParaRPr>
          </a:p>
          <a:p>
            <a:endParaRPr lang="en-US" altLang="zh-TW" dirty="0"/>
          </a:p>
          <a:p>
            <a:r>
              <a:rPr lang="zh-TW" altLang="en-US" dirty="0">
                <a:latin typeface="+mn-ea"/>
              </a:rPr>
              <a:t>強</a:t>
            </a:r>
            <a:r>
              <a:rPr lang="en-US" altLang="zh-TW" dirty="0">
                <a:latin typeface="+mn-ea"/>
              </a:rPr>
              <a:t>(</a:t>
            </a:r>
            <a:r>
              <a:rPr lang="zh-TW" altLang="en-US" dirty="0">
                <a:latin typeface="+mn-ea"/>
              </a:rPr>
              <a:t>弱</a:t>
            </a:r>
            <a:r>
              <a:rPr lang="en-US" altLang="zh-TW" dirty="0">
                <a:latin typeface="+mn-ea"/>
              </a:rPr>
              <a:t>)</a:t>
            </a:r>
            <a:r>
              <a:rPr lang="zh-TW" altLang="en-US" dirty="0">
                <a:latin typeface="+mn-ea"/>
              </a:rPr>
              <a:t>勢</a:t>
            </a:r>
            <a:r>
              <a:rPr lang="en-US" altLang="zh-TW" dirty="0">
                <a:latin typeface="+mn-ea"/>
              </a:rPr>
              <a:t>K</a:t>
            </a:r>
            <a:r>
              <a:rPr lang="zh-TW" altLang="en-US" dirty="0">
                <a:latin typeface="+mn-ea"/>
              </a:rPr>
              <a:t>線、轉折</a:t>
            </a:r>
            <a:r>
              <a:rPr lang="en-US" altLang="zh-TW" dirty="0">
                <a:latin typeface="+mn-ea"/>
              </a:rPr>
              <a:t>K</a:t>
            </a:r>
            <a:r>
              <a:rPr lang="zh-TW" altLang="en-US" dirty="0">
                <a:latin typeface="+mn-ea"/>
              </a:rPr>
              <a:t>線、</a:t>
            </a:r>
            <a:r>
              <a:rPr lang="en-US" altLang="zh-TW" dirty="0">
                <a:latin typeface="+mn-ea"/>
              </a:rPr>
              <a:t>K</a:t>
            </a:r>
            <a:r>
              <a:rPr lang="zh-TW" altLang="en-US" dirty="0">
                <a:latin typeface="+mn-ea"/>
              </a:rPr>
              <a:t>線組合、</a:t>
            </a:r>
            <a:r>
              <a:rPr lang="en-US" altLang="zh-TW" dirty="0">
                <a:latin typeface="+mn-ea"/>
              </a:rPr>
              <a:t>K</a:t>
            </a:r>
            <a:r>
              <a:rPr lang="zh-TW" altLang="en-US" dirty="0">
                <a:latin typeface="+mn-ea"/>
              </a:rPr>
              <a:t>線型態</a:t>
            </a:r>
            <a:endParaRPr lang="en-US" altLang="zh-TW" dirty="0">
              <a:latin typeface="+mn-ea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688C5239-6BB4-4AE0-AB89-3EE4D914F84B}"/>
              </a:ext>
            </a:extLst>
          </p:cNvPr>
          <p:cNvGrpSpPr/>
          <p:nvPr/>
        </p:nvGrpSpPr>
        <p:grpSpPr>
          <a:xfrm>
            <a:off x="1049782" y="2912103"/>
            <a:ext cx="7678472" cy="1695450"/>
            <a:chOff x="1049782" y="4782093"/>
            <a:chExt cx="7678472" cy="1695450"/>
          </a:xfrm>
        </p:grpSpPr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2D9DBB14-5F3A-4C77-A773-80C977475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782" y="4786825"/>
              <a:ext cx="550109" cy="689147"/>
            </a:xfrm>
            <a:prstGeom prst="rect">
              <a:avLst/>
            </a:prstGeom>
          </p:spPr>
        </p:pic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D1021B01-3BFE-4B1D-9F4F-E9B753F15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85254" y="4782093"/>
              <a:ext cx="1143000" cy="1695450"/>
            </a:xfrm>
            <a:prstGeom prst="rect">
              <a:avLst/>
            </a:prstGeom>
          </p:spPr>
        </p:pic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77FF315C-B1A4-4690-85B6-CF420E5D0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43291" y="4782093"/>
              <a:ext cx="438150" cy="1219200"/>
            </a:xfrm>
            <a:prstGeom prst="rect">
              <a:avLst/>
            </a:prstGeom>
          </p:spPr>
        </p:pic>
        <p:pic>
          <p:nvPicPr>
            <p:cNvPr id="20" name="圖片 19">
              <a:extLst>
                <a:ext uri="{FF2B5EF4-FFF2-40B4-BE49-F238E27FC236}">
                  <a16:creationId xmlns:a16="http://schemas.microsoft.com/office/drawing/2014/main" id="{AD9E3598-66DD-4017-9B0F-67B33D832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40263" y="4782093"/>
              <a:ext cx="1152525" cy="1562100"/>
            </a:xfrm>
            <a:prstGeom prst="rect">
              <a:avLst/>
            </a:prstGeom>
          </p:spPr>
        </p:pic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C47B45E1-22CB-4E4A-A525-80EDB55BD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759023" y="4782093"/>
              <a:ext cx="847725" cy="1009650"/>
            </a:xfrm>
            <a:prstGeom prst="rect">
              <a:avLst/>
            </a:prstGeom>
          </p:spPr>
        </p:pic>
        <p:pic>
          <p:nvPicPr>
            <p:cNvPr id="28" name="圖片 27">
              <a:extLst>
                <a:ext uri="{FF2B5EF4-FFF2-40B4-BE49-F238E27FC236}">
                  <a16:creationId xmlns:a16="http://schemas.microsoft.com/office/drawing/2014/main" id="{0FC51A87-532F-42B9-9414-A3BD2FB37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658822" y="4782093"/>
              <a:ext cx="885825" cy="838200"/>
            </a:xfrm>
            <a:prstGeom prst="rect">
              <a:avLst/>
            </a:prstGeom>
          </p:spPr>
        </p:pic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FF1E700E-A224-43A1-B9C1-1F1F4E58F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99214" y="4782093"/>
              <a:ext cx="1076325" cy="962025"/>
            </a:xfrm>
            <a:prstGeom prst="rect">
              <a:avLst/>
            </a:prstGeom>
          </p:spPr>
        </p:pic>
      </p:grpSp>
      <p:grpSp>
        <p:nvGrpSpPr>
          <p:cNvPr id="2" name="群組 1">
            <a:extLst>
              <a:ext uri="{FF2B5EF4-FFF2-40B4-BE49-F238E27FC236}">
                <a16:creationId xmlns:a16="http://schemas.microsoft.com/office/drawing/2014/main" id="{12A7A7D0-4C3B-45B6-A5FA-E0C40B922BEF}"/>
              </a:ext>
            </a:extLst>
          </p:cNvPr>
          <p:cNvGrpSpPr/>
          <p:nvPr/>
        </p:nvGrpSpPr>
        <p:grpSpPr>
          <a:xfrm>
            <a:off x="1049782" y="5023136"/>
            <a:ext cx="6420961" cy="1321057"/>
            <a:chOff x="1057661" y="2933859"/>
            <a:chExt cx="6420961" cy="1321057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D1FAFF54-C4A6-4876-B2BC-07AD4D50C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154647" y="2940466"/>
              <a:ext cx="1323975" cy="1162050"/>
            </a:xfrm>
            <a:prstGeom prst="rect">
              <a:avLst/>
            </a:prstGeom>
          </p:spPr>
        </p:pic>
        <p:pic>
          <p:nvPicPr>
            <p:cNvPr id="32" name="圖片 31">
              <a:extLst>
                <a:ext uri="{FF2B5EF4-FFF2-40B4-BE49-F238E27FC236}">
                  <a16:creationId xmlns:a16="http://schemas.microsoft.com/office/drawing/2014/main" id="{9A9A141B-81C7-43FA-9C60-560A0B42B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647217" y="2940466"/>
              <a:ext cx="876300" cy="1314450"/>
            </a:xfrm>
            <a:prstGeom prst="rect">
              <a:avLst/>
            </a:prstGeom>
          </p:spPr>
        </p:pic>
        <p:pic>
          <p:nvPicPr>
            <p:cNvPr id="34" name="圖片 33">
              <a:extLst>
                <a:ext uri="{FF2B5EF4-FFF2-40B4-BE49-F238E27FC236}">
                  <a16:creationId xmlns:a16="http://schemas.microsoft.com/office/drawing/2014/main" id="{6DF65A1A-599F-4FEA-9976-C9EDF6874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973612" y="2940466"/>
              <a:ext cx="885825" cy="1247775"/>
            </a:xfrm>
            <a:prstGeom prst="rect">
              <a:avLst/>
            </a:prstGeom>
          </p:spPr>
        </p:pic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82016407-98F3-4AEE-992B-D6E7168AC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764002" y="2933859"/>
              <a:ext cx="914400" cy="1123950"/>
            </a:xfrm>
            <a:prstGeom prst="rect">
              <a:avLst/>
            </a:prstGeom>
          </p:spPr>
        </p:pic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3B8D37C3-4FAF-41AE-9345-1847F8F0C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57661" y="2940466"/>
              <a:ext cx="550109" cy="933450"/>
            </a:xfrm>
            <a:prstGeom prst="rect">
              <a:avLst/>
            </a:prstGeom>
          </p:spPr>
        </p:pic>
        <p:pic>
          <p:nvPicPr>
            <p:cNvPr id="42" name="圖片 41">
              <a:extLst>
                <a:ext uri="{FF2B5EF4-FFF2-40B4-BE49-F238E27FC236}">
                  <a16:creationId xmlns:a16="http://schemas.microsoft.com/office/drawing/2014/main" id="{5E2E8049-91F2-4121-9696-A520D470D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932714" y="2940466"/>
              <a:ext cx="419100" cy="1228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94860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22BC7D98-63C7-4DA3-8117-89E49100E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5415" y="2291393"/>
            <a:ext cx="3724275" cy="1457325"/>
          </a:xfrm>
          <a:prstGeom prst="rect">
            <a:avLst/>
          </a:prstGeom>
          <a:ln w="28575">
            <a:solidFill>
              <a:schemeClr val="tx2">
                <a:lumMod val="75000"/>
              </a:schemeClr>
            </a:solidFill>
          </a:ln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00CABA6C-859A-482A-90CC-F216D115AE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5415" y="4270533"/>
            <a:ext cx="3752850" cy="1762125"/>
          </a:xfrm>
          <a:prstGeom prst="rect">
            <a:avLst/>
          </a:prstGeom>
          <a:ln w="28575">
            <a:solidFill>
              <a:schemeClr val="bg2">
                <a:lumMod val="25000"/>
              </a:schemeClr>
            </a:solidFill>
          </a:ln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FDBE91C6-1A64-467C-9787-6D079BFF6990}"/>
              </a:ext>
            </a:extLst>
          </p:cNvPr>
          <p:cNvSpPr txBox="1"/>
          <p:nvPr/>
        </p:nvSpPr>
        <p:spPr>
          <a:xfrm>
            <a:off x="979294" y="1541742"/>
            <a:ext cx="49519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dirty="0">
                <a:latin typeface="+mj-ea"/>
                <a:ea typeface="+mj-ea"/>
              </a:rPr>
              <a:t>實戰運用 </a:t>
            </a:r>
            <a:r>
              <a:rPr lang="en-US" altLang="zh-TW" sz="2000" dirty="0">
                <a:latin typeface="+mj-ea"/>
                <a:ea typeface="+mj-ea"/>
              </a:rPr>
              <a:t>---</a:t>
            </a:r>
            <a:r>
              <a:rPr lang="zh-TW" altLang="en-US" sz="2000" dirty="0">
                <a:latin typeface="+mj-ea"/>
                <a:ea typeface="+mj-ea"/>
              </a:rPr>
              <a:t> </a:t>
            </a:r>
            <a:r>
              <a:rPr lang="zh-TW" altLang="en-US" sz="2000" b="1" dirty="0">
                <a:latin typeface="+mj-ea"/>
                <a:ea typeface="+mj-ea"/>
              </a:rPr>
              <a:t>重要</a:t>
            </a:r>
            <a:r>
              <a:rPr lang="en-US" altLang="zh-TW" sz="2000" b="1" dirty="0">
                <a:latin typeface="+mj-ea"/>
                <a:ea typeface="+mj-ea"/>
              </a:rPr>
              <a:t>K</a:t>
            </a:r>
            <a:r>
              <a:rPr lang="zh-TW" altLang="en-US" sz="2000" b="1" dirty="0">
                <a:latin typeface="+mj-ea"/>
                <a:ea typeface="+mj-ea"/>
              </a:rPr>
              <a:t>線</a:t>
            </a:r>
            <a:r>
              <a:rPr lang="zh-TW" altLang="en-US" sz="2000" dirty="0">
                <a:latin typeface="+mj-ea"/>
                <a:ea typeface="+mj-ea"/>
              </a:rPr>
              <a:t>：</a:t>
            </a:r>
            <a:endParaRPr lang="en-US" altLang="zh-TW" sz="20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3040587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9EC93480-D307-4F15-B295-7EDEC8F6330A}"/>
              </a:ext>
            </a:extLst>
          </p:cNvPr>
          <p:cNvSpPr txBox="1"/>
          <p:nvPr/>
        </p:nvSpPr>
        <p:spPr>
          <a:xfrm>
            <a:off x="979294" y="1541742"/>
            <a:ext cx="915375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dirty="0">
                <a:latin typeface="+mj-ea"/>
                <a:ea typeface="+mj-ea"/>
              </a:rPr>
              <a:t>實戰運用 </a:t>
            </a:r>
            <a:r>
              <a:rPr lang="en-US" altLang="zh-TW" sz="2000" dirty="0">
                <a:latin typeface="+mj-ea"/>
                <a:ea typeface="+mj-ea"/>
              </a:rPr>
              <a:t>--- </a:t>
            </a:r>
            <a:r>
              <a:rPr lang="en-US" altLang="zh-TW" sz="2000" b="1" dirty="0">
                <a:latin typeface="+mj-ea"/>
                <a:ea typeface="+mj-ea"/>
              </a:rPr>
              <a:t>K</a:t>
            </a:r>
            <a:r>
              <a:rPr lang="zh-TW" altLang="en-US" sz="2000" b="1" dirty="0">
                <a:latin typeface="+mj-ea"/>
                <a:ea typeface="+mj-ea"/>
              </a:rPr>
              <a:t>線</a:t>
            </a:r>
            <a:r>
              <a:rPr lang="zh-TW" altLang="en-US" sz="2000" dirty="0">
                <a:latin typeface="+mj-ea"/>
                <a:ea typeface="+mj-ea"/>
              </a:rPr>
              <a:t> </a:t>
            </a:r>
            <a:r>
              <a:rPr lang="en-US" altLang="zh-TW" sz="2000" dirty="0">
                <a:latin typeface="+mj-ea"/>
                <a:ea typeface="+mj-ea"/>
              </a:rPr>
              <a:t>+ </a:t>
            </a:r>
            <a:r>
              <a:rPr lang="zh-TW" altLang="en-US" sz="2000" b="1" dirty="0">
                <a:latin typeface="+mj-ea"/>
                <a:ea typeface="+mj-ea"/>
              </a:rPr>
              <a:t>成交量</a:t>
            </a:r>
            <a:r>
              <a:rPr lang="en-US" altLang="zh-TW" sz="2000" b="1" dirty="0">
                <a:latin typeface="+mj-ea"/>
                <a:ea typeface="+mj-ea"/>
              </a:rPr>
              <a:t>(VOL)</a:t>
            </a:r>
          </a:p>
          <a:p>
            <a:endParaRPr lang="en-US" altLang="zh-TW" sz="2000" dirty="0">
              <a:latin typeface="+mj-ea"/>
              <a:ea typeface="+mj-ea"/>
            </a:endParaRPr>
          </a:p>
          <a:p>
            <a:r>
              <a:rPr lang="zh-TW" altLang="en-US" dirty="0">
                <a:latin typeface="+mn-ea"/>
              </a:rPr>
              <a:t>主要用於判斷是否出現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背離訊號</a:t>
            </a:r>
            <a:endParaRPr lang="en-US" altLang="zh-TW" dirty="0">
              <a:solidFill>
                <a:srgbClr val="FF0000"/>
              </a:solidFill>
              <a:latin typeface="+mn-ea"/>
            </a:endParaRPr>
          </a:p>
          <a:p>
            <a:endParaRPr lang="en-US" altLang="zh-TW" dirty="0">
              <a:latin typeface="+mn-ea"/>
            </a:endParaRPr>
          </a:p>
          <a:p>
            <a:r>
              <a:rPr lang="zh-TW" altLang="en-US" dirty="0">
                <a:latin typeface="+mn-ea"/>
              </a:rPr>
              <a:t>代表意義：當價格越漲越高，願意用更高價買的人卻越來越少，導致成交量萎縮。</a:t>
            </a:r>
            <a:r>
              <a:rPr lang="en-US" altLang="zh-TW" dirty="0">
                <a:latin typeface="+mn-ea"/>
              </a:rPr>
              <a:t>(</a:t>
            </a:r>
            <a:r>
              <a:rPr lang="zh-TW" altLang="en-US" dirty="0">
                <a:latin typeface="+mn-ea"/>
              </a:rPr>
              <a:t>資金層面</a:t>
            </a:r>
            <a:r>
              <a:rPr lang="en-US" altLang="zh-TW" dirty="0">
                <a:latin typeface="+mn-ea"/>
              </a:rPr>
              <a:t>)</a:t>
            </a:r>
            <a:r>
              <a:rPr lang="zh-TW" altLang="en-US" dirty="0">
                <a:latin typeface="+mn-ea"/>
              </a:rPr>
              <a:t>；也可能代表籌碼穩定根本沒有賣壓，這時</a:t>
            </a:r>
            <a:r>
              <a:rPr lang="en-US" altLang="zh-TW" dirty="0">
                <a:latin typeface="+mn-ea"/>
              </a:rPr>
              <a:t>K</a:t>
            </a:r>
            <a:r>
              <a:rPr lang="zh-TW" altLang="en-US" dirty="0">
                <a:latin typeface="+mn-ea"/>
              </a:rPr>
              <a:t>線就不能夠出現敗筆喔！</a:t>
            </a:r>
            <a:endParaRPr lang="en-US" altLang="zh-TW" dirty="0">
              <a:latin typeface="+mn-ea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C858277A-6447-498F-AC71-6006D6809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1360" y="3439455"/>
            <a:ext cx="5706523" cy="2904738"/>
          </a:xfrm>
          <a:prstGeom prst="rect">
            <a:avLst/>
          </a:prstGeom>
          <a:ln w="28575"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867232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E6C941BD-E970-446F-8B7D-9B04CB5ADFC2}"/>
              </a:ext>
            </a:extLst>
          </p:cNvPr>
          <p:cNvSpPr txBox="1"/>
          <p:nvPr/>
        </p:nvSpPr>
        <p:spPr>
          <a:xfrm>
            <a:off x="979294" y="1541742"/>
            <a:ext cx="865897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dirty="0">
                <a:latin typeface="+mj-ea"/>
                <a:ea typeface="+mj-ea"/>
              </a:rPr>
              <a:t>實戰運用 </a:t>
            </a:r>
            <a:r>
              <a:rPr lang="en-US" altLang="zh-TW" sz="2000" dirty="0">
                <a:latin typeface="+mj-ea"/>
                <a:ea typeface="+mj-ea"/>
              </a:rPr>
              <a:t>--- </a:t>
            </a:r>
            <a:r>
              <a:rPr lang="en-US" altLang="zh-TW" sz="2000" b="1" dirty="0">
                <a:latin typeface="+mj-ea"/>
                <a:ea typeface="+mj-ea"/>
              </a:rPr>
              <a:t>K</a:t>
            </a:r>
            <a:r>
              <a:rPr lang="zh-TW" altLang="en-US" sz="2000" b="1" dirty="0">
                <a:latin typeface="+mj-ea"/>
                <a:ea typeface="+mj-ea"/>
              </a:rPr>
              <a:t>線</a:t>
            </a:r>
            <a:r>
              <a:rPr lang="zh-TW" altLang="en-US" sz="2000" dirty="0">
                <a:latin typeface="+mj-ea"/>
                <a:ea typeface="+mj-ea"/>
              </a:rPr>
              <a:t> </a:t>
            </a:r>
            <a:r>
              <a:rPr lang="en-US" altLang="zh-TW" sz="2000" dirty="0">
                <a:latin typeface="+mj-ea"/>
                <a:ea typeface="+mj-ea"/>
              </a:rPr>
              <a:t>+ </a:t>
            </a:r>
            <a:r>
              <a:rPr lang="zh-TW" altLang="en-US" sz="2000" b="1" dirty="0">
                <a:latin typeface="+mj-ea"/>
                <a:ea typeface="+mj-ea"/>
              </a:rPr>
              <a:t>相對強弱指標</a:t>
            </a:r>
            <a:r>
              <a:rPr lang="en-US" altLang="zh-TW" sz="2000" b="1" dirty="0">
                <a:latin typeface="+mj-ea"/>
                <a:ea typeface="+mj-ea"/>
              </a:rPr>
              <a:t>(RSI)</a:t>
            </a:r>
          </a:p>
          <a:p>
            <a:endParaRPr lang="en-US" altLang="zh-TW" sz="2000" dirty="0">
              <a:latin typeface="+mj-ea"/>
              <a:ea typeface="+mj-ea"/>
            </a:endParaRPr>
          </a:p>
          <a:p>
            <a:r>
              <a:rPr lang="zh-TW" altLang="en-US" dirty="0">
                <a:latin typeface="+mn-ea"/>
              </a:rPr>
              <a:t>主要用於判斷是否出現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背離訊號</a:t>
            </a:r>
            <a:endParaRPr lang="en-US" altLang="zh-TW" dirty="0">
              <a:solidFill>
                <a:srgbClr val="FF0000"/>
              </a:solidFill>
              <a:latin typeface="+mn-ea"/>
            </a:endParaRPr>
          </a:p>
          <a:p>
            <a:endParaRPr lang="en-US" altLang="zh-TW" dirty="0">
              <a:latin typeface="+mn-ea"/>
            </a:endParaRPr>
          </a:p>
          <a:p>
            <a:r>
              <a:rPr lang="zh-TW" altLang="en-US" dirty="0">
                <a:latin typeface="+mn-ea"/>
              </a:rPr>
              <a:t>代表意義：當價格來到前波高或更高，但想買的人或看漲的人卻越來越少，導致</a:t>
            </a:r>
            <a:r>
              <a:rPr lang="en-US" altLang="zh-TW" dirty="0">
                <a:latin typeface="+mn-ea"/>
              </a:rPr>
              <a:t>RSI</a:t>
            </a:r>
            <a:r>
              <a:rPr lang="zh-TW" altLang="en-US" dirty="0">
                <a:latin typeface="+mn-ea"/>
              </a:rPr>
              <a:t>未創高。</a:t>
            </a:r>
            <a:r>
              <a:rPr lang="en-US" altLang="zh-TW" dirty="0">
                <a:latin typeface="+mn-ea"/>
              </a:rPr>
              <a:t>(</a:t>
            </a:r>
            <a:r>
              <a:rPr lang="zh-TW" altLang="en-US" dirty="0">
                <a:latin typeface="+mn-ea"/>
              </a:rPr>
              <a:t>心理層面</a:t>
            </a:r>
            <a:r>
              <a:rPr lang="en-US" altLang="zh-TW" dirty="0">
                <a:latin typeface="+mn-ea"/>
              </a:rPr>
              <a:t>)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E48D7C3C-2C06-401B-9C8D-6F4BD2A6DE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1361" y="3418545"/>
            <a:ext cx="5769408" cy="2925648"/>
          </a:xfrm>
          <a:prstGeom prst="rect">
            <a:avLst/>
          </a:prstGeom>
          <a:ln w="28575"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627812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6076A973-7268-4EF0-B7F2-012DCCDFF9BA}"/>
              </a:ext>
            </a:extLst>
          </p:cNvPr>
          <p:cNvSpPr txBox="1"/>
          <p:nvPr/>
        </p:nvSpPr>
        <p:spPr>
          <a:xfrm>
            <a:off x="979294" y="1541742"/>
            <a:ext cx="4951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dirty="0">
                <a:latin typeface="+mj-ea"/>
                <a:ea typeface="+mj-ea"/>
              </a:rPr>
              <a:t>實戰運用 </a:t>
            </a:r>
            <a:r>
              <a:rPr lang="en-US" altLang="zh-TW" sz="2000" dirty="0">
                <a:latin typeface="+mj-ea"/>
                <a:ea typeface="+mj-ea"/>
              </a:rPr>
              <a:t>--- </a:t>
            </a:r>
            <a:r>
              <a:rPr lang="en-US" altLang="zh-TW" sz="2000" b="1" dirty="0">
                <a:latin typeface="+mj-ea"/>
                <a:ea typeface="+mj-ea"/>
              </a:rPr>
              <a:t>K</a:t>
            </a:r>
            <a:r>
              <a:rPr lang="zh-TW" altLang="en-US" sz="2000" b="1" dirty="0">
                <a:latin typeface="+mj-ea"/>
                <a:ea typeface="+mj-ea"/>
              </a:rPr>
              <a:t>線</a:t>
            </a:r>
            <a:r>
              <a:rPr lang="zh-TW" altLang="en-US" sz="2000" dirty="0">
                <a:latin typeface="+mj-ea"/>
                <a:ea typeface="+mj-ea"/>
              </a:rPr>
              <a:t> </a:t>
            </a:r>
            <a:r>
              <a:rPr lang="en-US" altLang="zh-TW" sz="2000" dirty="0">
                <a:latin typeface="+mj-ea"/>
                <a:ea typeface="+mj-ea"/>
              </a:rPr>
              <a:t>+ </a:t>
            </a:r>
            <a:r>
              <a:rPr lang="zh-TW" altLang="en-US" sz="2000" b="1" dirty="0">
                <a:latin typeface="+mj-ea"/>
                <a:ea typeface="+mj-ea"/>
              </a:rPr>
              <a:t>持股平均線</a:t>
            </a:r>
            <a:r>
              <a:rPr lang="en-US" altLang="zh-TW" sz="2000" b="1" dirty="0">
                <a:latin typeface="+mj-ea"/>
                <a:ea typeface="+mj-ea"/>
              </a:rPr>
              <a:t>(MA)</a:t>
            </a:r>
          </a:p>
          <a:p>
            <a:endParaRPr lang="en-US" altLang="zh-TW" sz="2000" dirty="0">
              <a:latin typeface="+mj-ea"/>
              <a:ea typeface="+mj-ea"/>
            </a:endParaRPr>
          </a:p>
          <a:p>
            <a:r>
              <a:rPr lang="zh-TW" altLang="en-US" dirty="0">
                <a:latin typeface="+mn-ea"/>
              </a:rPr>
              <a:t>使用均線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扣抵位置</a:t>
            </a:r>
            <a:r>
              <a:rPr lang="zh-TW" altLang="en-US" dirty="0">
                <a:latin typeface="+mn-ea"/>
              </a:rPr>
              <a:t>輔助判斷未來</a:t>
            </a:r>
            <a:r>
              <a:rPr lang="en-US" altLang="zh-TW" dirty="0">
                <a:latin typeface="+mn-ea"/>
              </a:rPr>
              <a:t>MA</a:t>
            </a:r>
            <a:r>
              <a:rPr lang="zh-TW" altLang="en-US" dirty="0">
                <a:latin typeface="+mn-ea"/>
              </a:rPr>
              <a:t>走勢</a:t>
            </a:r>
            <a:endParaRPr lang="en-US" altLang="zh-TW" dirty="0">
              <a:latin typeface="+mn-ea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24BBC94-2192-4B13-B4A4-2660E8CF2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294" y="2756403"/>
            <a:ext cx="8392402" cy="3380786"/>
          </a:xfrm>
          <a:prstGeom prst="rect">
            <a:avLst/>
          </a:prstGeom>
          <a:ln w="28575"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583337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121862B-BD1C-4CF1-9EDF-D8F850E62540}"/>
              </a:ext>
            </a:extLst>
          </p:cNvPr>
          <p:cNvSpPr txBox="1"/>
          <p:nvPr/>
        </p:nvSpPr>
        <p:spPr>
          <a:xfrm>
            <a:off x="979294" y="1541742"/>
            <a:ext cx="4951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dirty="0">
                <a:latin typeface="+mj-ea"/>
                <a:ea typeface="+mj-ea"/>
              </a:rPr>
              <a:t>實戰運用 </a:t>
            </a:r>
            <a:r>
              <a:rPr lang="en-US" altLang="zh-TW" sz="2000" dirty="0">
                <a:latin typeface="+mj-ea"/>
                <a:ea typeface="+mj-ea"/>
              </a:rPr>
              <a:t>--- </a:t>
            </a:r>
            <a:r>
              <a:rPr lang="en-US" altLang="zh-TW" sz="2000" b="1" dirty="0">
                <a:latin typeface="+mj-ea"/>
                <a:ea typeface="+mj-ea"/>
              </a:rPr>
              <a:t>K</a:t>
            </a:r>
            <a:r>
              <a:rPr lang="zh-TW" altLang="en-US" sz="2000" b="1" dirty="0">
                <a:latin typeface="+mj-ea"/>
                <a:ea typeface="+mj-ea"/>
              </a:rPr>
              <a:t>線</a:t>
            </a:r>
            <a:r>
              <a:rPr lang="zh-TW" altLang="en-US" sz="2000" dirty="0">
                <a:latin typeface="+mj-ea"/>
                <a:ea typeface="+mj-ea"/>
              </a:rPr>
              <a:t> </a:t>
            </a:r>
            <a:r>
              <a:rPr lang="en-US" altLang="zh-TW" sz="2000" dirty="0">
                <a:latin typeface="+mj-ea"/>
                <a:ea typeface="+mj-ea"/>
              </a:rPr>
              <a:t>+ </a:t>
            </a:r>
            <a:r>
              <a:rPr lang="en-US" altLang="zh-TW" sz="2000" b="1" dirty="0">
                <a:latin typeface="+mj-ea"/>
                <a:ea typeface="+mj-ea"/>
              </a:rPr>
              <a:t>MA</a:t>
            </a:r>
            <a:r>
              <a:rPr lang="zh-TW" altLang="en-US" sz="2000" b="1" dirty="0">
                <a:latin typeface="+mj-ea"/>
                <a:ea typeface="+mj-ea"/>
              </a:rPr>
              <a:t>扣抵</a:t>
            </a:r>
            <a:r>
              <a:rPr lang="zh-TW" altLang="en-US" sz="2000" dirty="0">
                <a:latin typeface="+mj-ea"/>
                <a:ea typeface="+mj-ea"/>
              </a:rPr>
              <a:t> </a:t>
            </a:r>
            <a:r>
              <a:rPr lang="en-US" altLang="zh-TW" sz="2000" dirty="0">
                <a:latin typeface="+mj-ea"/>
                <a:ea typeface="+mj-ea"/>
              </a:rPr>
              <a:t>+</a:t>
            </a:r>
            <a:r>
              <a:rPr lang="zh-TW" altLang="en-US" sz="2000" dirty="0">
                <a:latin typeface="+mj-ea"/>
                <a:ea typeface="+mj-ea"/>
              </a:rPr>
              <a:t> </a:t>
            </a:r>
            <a:r>
              <a:rPr lang="zh-TW" altLang="en-US" sz="2000" b="1" dirty="0">
                <a:latin typeface="+mj-ea"/>
                <a:ea typeface="+mj-ea"/>
              </a:rPr>
              <a:t>關鍵大量</a:t>
            </a:r>
            <a:endParaRPr lang="en-US" altLang="zh-TW" sz="2000" b="1" dirty="0">
              <a:latin typeface="+mj-ea"/>
              <a:ea typeface="+mj-ea"/>
            </a:endParaRPr>
          </a:p>
          <a:p>
            <a:endParaRPr lang="en-US" altLang="zh-TW" sz="2000" dirty="0">
              <a:latin typeface="+mj-ea"/>
              <a:ea typeface="+mj-ea"/>
            </a:endParaRPr>
          </a:p>
          <a:p>
            <a:r>
              <a:rPr lang="zh-TW" altLang="en-US" dirty="0">
                <a:latin typeface="+mn-ea"/>
              </a:rPr>
              <a:t>判斷該條</a:t>
            </a:r>
            <a:r>
              <a:rPr lang="en-US" altLang="zh-TW" dirty="0">
                <a:latin typeface="+mn-ea"/>
              </a:rPr>
              <a:t>MA</a:t>
            </a:r>
            <a:r>
              <a:rPr lang="zh-TW" altLang="en-US" dirty="0">
                <a:latin typeface="+mn-ea"/>
              </a:rPr>
              <a:t>支撐、壓力參考價值的高低</a:t>
            </a:r>
            <a:endParaRPr lang="en-US" altLang="zh-TW" dirty="0">
              <a:latin typeface="+mn-ea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C4F387C4-4345-44D3-93A8-CC6F83B69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880" y="2557405"/>
            <a:ext cx="8657968" cy="3612047"/>
          </a:xfrm>
          <a:prstGeom prst="rect">
            <a:avLst/>
          </a:prstGeom>
          <a:ln w="28575"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555795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D37C395-97D5-49F8-B3E9-68D7FF1A5680}"/>
              </a:ext>
            </a:extLst>
          </p:cNvPr>
          <p:cNvSpPr txBox="1"/>
          <p:nvPr/>
        </p:nvSpPr>
        <p:spPr>
          <a:xfrm>
            <a:off x="863880" y="1025278"/>
            <a:ext cx="6121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dirty="0">
                <a:latin typeface="+mj-ea"/>
                <a:ea typeface="+mj-ea"/>
              </a:rPr>
              <a:t>實戰運用 </a:t>
            </a:r>
            <a:r>
              <a:rPr lang="en-US" altLang="zh-TW" sz="2000" dirty="0">
                <a:latin typeface="+mj-ea"/>
                <a:ea typeface="+mj-ea"/>
              </a:rPr>
              <a:t>--- </a:t>
            </a:r>
            <a:r>
              <a:rPr lang="zh-TW" altLang="en-US" sz="2000" dirty="0">
                <a:latin typeface="+mj-ea"/>
                <a:ea typeface="+mj-ea"/>
              </a:rPr>
              <a:t>透過完整分析擬定操作策略</a:t>
            </a:r>
            <a:r>
              <a:rPr lang="en-US" altLang="zh-TW" sz="2000" dirty="0">
                <a:latin typeface="+mj-ea"/>
                <a:ea typeface="+mj-ea"/>
              </a:rPr>
              <a:t>(</a:t>
            </a:r>
            <a:r>
              <a:rPr lang="zh-TW" altLang="en-US" sz="2000" dirty="0">
                <a:latin typeface="+mj-ea"/>
                <a:ea typeface="+mj-ea"/>
              </a:rPr>
              <a:t>範例一</a:t>
            </a:r>
            <a:r>
              <a:rPr lang="en-US" altLang="zh-TW" sz="2000" dirty="0">
                <a:latin typeface="+mj-ea"/>
                <a:ea typeface="+mj-ea"/>
              </a:rPr>
              <a:t>)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1BDDFD4D-5CA1-44D9-8FC2-1617D117A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880" y="1579013"/>
            <a:ext cx="8974743" cy="4636319"/>
          </a:xfrm>
          <a:prstGeom prst="rect">
            <a:avLst/>
          </a:prstGeom>
          <a:ln w="28575"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299210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6BDA762-9C86-4577-868C-260405B5B943}"/>
              </a:ext>
            </a:extLst>
          </p:cNvPr>
          <p:cNvSpPr txBox="1"/>
          <p:nvPr/>
        </p:nvSpPr>
        <p:spPr>
          <a:xfrm>
            <a:off x="863880" y="1025278"/>
            <a:ext cx="6121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dirty="0">
                <a:latin typeface="+mj-ea"/>
                <a:ea typeface="+mj-ea"/>
              </a:rPr>
              <a:t>實戰運用 </a:t>
            </a:r>
            <a:r>
              <a:rPr lang="en-US" altLang="zh-TW" sz="2000" dirty="0">
                <a:latin typeface="+mj-ea"/>
                <a:ea typeface="+mj-ea"/>
              </a:rPr>
              <a:t>--- </a:t>
            </a:r>
            <a:r>
              <a:rPr lang="zh-TW" altLang="en-US" sz="2000" dirty="0">
                <a:latin typeface="+mj-ea"/>
                <a:ea typeface="+mj-ea"/>
              </a:rPr>
              <a:t>透過完整分析擬定操作策略</a:t>
            </a:r>
            <a:r>
              <a:rPr lang="en-US" altLang="zh-TW" sz="2000" dirty="0">
                <a:latin typeface="+mj-ea"/>
                <a:ea typeface="+mj-ea"/>
              </a:rPr>
              <a:t>(</a:t>
            </a:r>
            <a:r>
              <a:rPr lang="zh-TW" altLang="en-US" sz="2000" dirty="0">
                <a:latin typeface="+mj-ea"/>
                <a:ea typeface="+mj-ea"/>
              </a:rPr>
              <a:t>範例二</a:t>
            </a:r>
            <a:r>
              <a:rPr lang="en-US" altLang="zh-TW" sz="2000" dirty="0">
                <a:latin typeface="+mj-ea"/>
                <a:ea typeface="+mj-ea"/>
              </a:rPr>
              <a:t>)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372F8A8C-685A-467E-818C-DB8251E429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880" y="1543224"/>
            <a:ext cx="9012048" cy="4672107"/>
          </a:xfrm>
          <a:prstGeom prst="rect">
            <a:avLst/>
          </a:prstGeom>
          <a:ln w="28575"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18548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03736D28-7037-4A98-9DBA-0B201BFC47FB}"/>
              </a:ext>
            </a:extLst>
          </p:cNvPr>
          <p:cNvSpPr txBox="1">
            <a:spLocks/>
          </p:cNvSpPr>
          <p:nvPr/>
        </p:nvSpPr>
        <p:spPr>
          <a:xfrm>
            <a:off x="553571" y="1416907"/>
            <a:ext cx="9241218" cy="47532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TW" altLang="en-US" sz="2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課程總結</a:t>
            </a:r>
            <a:r>
              <a:rPr lang="zh-TW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：</a:t>
            </a:r>
            <a:endParaRPr lang="en-US" altLang="zh-TW" sz="24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學習完真正技術分析的基礎課程，恭喜你已具有運用技術指標工具來判斷行情走勢及多空的能力，只要透過多加練習，即可依照自身的條件</a:t>
            </a:r>
            <a:r>
              <a:rPr lang="en-US" altLang="zh-TW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資金、時間、心理、風險忍受程度</a:t>
            </a:r>
            <a:r>
              <a:rPr lang="en-US" altLang="zh-TW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去規劃出合適的操作策略及應對方式，那麼，接下來只要遵守好操作紀律、謹慎的評估進出場點、並做好資金與風險控管，相信你要在股市獲利並不是件難事喔。</a:t>
            </a:r>
            <a:endParaRPr lang="en-US" altLang="zh-TW" sz="2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endParaRPr lang="en-US" altLang="zh-TW" sz="2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另外，再接下來的</a:t>
            </a:r>
            <a:r>
              <a:rPr lang="zh-TW" altLang="en-US" sz="2200" dirty="0">
                <a:solidFill>
                  <a:schemeClr val="tx1"/>
                </a:solidFill>
                <a:latin typeface="+mn-ea"/>
              </a:rPr>
              <a:t>進階課程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中，</a:t>
            </a:r>
            <a:r>
              <a:rPr lang="en-US" altLang="zh-TW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V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爸將教會你如何從此課程學會的技術指標工具，搭配</a:t>
            </a:r>
            <a:r>
              <a:rPr lang="en-US" altLang="zh-TW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V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爸獨創的</a:t>
            </a:r>
            <a:r>
              <a:rPr lang="en-US" altLang="zh-TW" sz="2200" dirty="0">
                <a:solidFill>
                  <a:srgbClr val="FF0000"/>
                </a:solidFill>
                <a:latin typeface="+mn-ea"/>
              </a:rPr>
              <a:t>『</a:t>
            </a:r>
            <a:r>
              <a:rPr lang="zh-TW" altLang="en-US" sz="2200" dirty="0">
                <a:solidFill>
                  <a:srgbClr val="FF0000"/>
                </a:solidFill>
                <a:latin typeface="+mn-ea"/>
              </a:rPr>
              <a:t>整合級數</a:t>
            </a:r>
            <a:r>
              <a:rPr lang="en-US" altLang="zh-TW" sz="2200" dirty="0">
                <a:solidFill>
                  <a:srgbClr val="FF0000"/>
                </a:solidFill>
                <a:latin typeface="+mn-ea"/>
              </a:rPr>
              <a:t>』</a:t>
            </a:r>
            <a:r>
              <a:rPr lang="zh-TW" altLang="en-US" sz="2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完整的去分析一檔股票標的短中長線走勢，讓你的操作更靈活、視野更加廣泛，且進階課程中提供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多種選</a:t>
            </a:r>
            <a:r>
              <a:rPr lang="zh-TW" altLang="en-US" sz="2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股模板可供參考，在股票標的篩選過程中，針對大盤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各種不同盤勢時，去</a:t>
            </a:r>
            <a:r>
              <a:rPr lang="zh-TW" altLang="en-US" sz="2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擬定更彈性的操作來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應對，</a:t>
            </a:r>
            <a:r>
              <a:rPr lang="zh-TW" altLang="en-US" sz="2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即使遇到盤勢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不好</a:t>
            </a:r>
            <a:r>
              <a:rPr lang="zh-TW" altLang="en-US" sz="2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時，除了能夠保守穩健之外甚至也能獲利！</a:t>
            </a:r>
            <a:endParaRPr lang="en-US" altLang="zh-TW" sz="2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endParaRPr lang="en-US" altLang="zh-TW" sz="2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zh-TW" altLang="en-US" sz="4000" dirty="0">
                <a:solidFill>
                  <a:srgbClr val="FF0000"/>
                </a:solidFill>
                <a:latin typeface="+mn-ea"/>
              </a:rPr>
              <a:t>期待在下一個課程與你相見，祝操作順心</a:t>
            </a:r>
            <a:r>
              <a:rPr lang="en-US" altLang="zh-TW" sz="4000" dirty="0">
                <a:solidFill>
                  <a:srgbClr val="FF0000"/>
                </a:solidFill>
                <a:latin typeface="+mn-ea"/>
              </a:rPr>
              <a:t>~</a:t>
            </a:r>
            <a:endParaRPr lang="en-US" altLang="zh-CN" sz="4000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947405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515EF935-85DF-4DE0-B5B7-61BB1BAB9F47}"/>
              </a:ext>
            </a:extLst>
          </p:cNvPr>
          <p:cNvGrpSpPr/>
          <p:nvPr/>
        </p:nvGrpSpPr>
        <p:grpSpPr>
          <a:xfrm>
            <a:off x="10133047" y="6344193"/>
            <a:ext cx="2155368" cy="597160"/>
            <a:chOff x="10226353" y="6288210"/>
            <a:chExt cx="2155368" cy="59716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D55514F-B371-4A42-A216-F92BD5846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353" y="6288210"/>
              <a:ext cx="597160" cy="59716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79344ED-04B8-49C6-9DF0-C2FC37D2338F}"/>
                </a:ext>
              </a:extLst>
            </p:cNvPr>
            <p:cNvSpPr txBox="1"/>
            <p:nvPr/>
          </p:nvSpPr>
          <p:spPr>
            <a:xfrm>
              <a:off x="10683550" y="6331097"/>
              <a:ext cx="169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/>
                <a:t>威樂知識有限公司</a:t>
              </a:r>
              <a:endParaRPr lang="en-US" altLang="zh-TW" sz="1400" dirty="0"/>
            </a:p>
            <a:p>
              <a:r>
                <a:rPr lang="en-US" altLang="zh-TW" sz="1000" dirty="0"/>
                <a:t> www.we-learn.com.tw</a:t>
              </a:r>
              <a:endParaRPr lang="zh-TW" altLang="en-US" sz="1000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53B8EE-0B27-4EBC-AAF7-8F56BBE84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0" y="0"/>
            <a:ext cx="2043068" cy="87165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7A075EE-F6E6-4041-947C-DFD9959FC8C3}"/>
              </a:ext>
            </a:extLst>
          </p:cNvPr>
          <p:cNvSpPr txBox="1"/>
          <p:nvPr/>
        </p:nvSpPr>
        <p:spPr>
          <a:xfrm>
            <a:off x="2766820" y="158696"/>
            <a:ext cx="5502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chemeClr val="accent4"/>
                </a:solidFill>
              </a:rPr>
              <a:t>『</a:t>
            </a:r>
            <a:r>
              <a:rPr lang="zh-TW" altLang="en-US" sz="2000" dirty="0">
                <a:solidFill>
                  <a:schemeClr val="accent4"/>
                </a:solidFill>
              </a:rPr>
              <a:t>弄懂金錢交易的本質，調整正確的操作心態，</a:t>
            </a:r>
            <a:endParaRPr lang="en-US" altLang="zh-TW" sz="2000" dirty="0">
              <a:solidFill>
                <a:schemeClr val="accent4"/>
              </a:solidFill>
            </a:endParaRPr>
          </a:p>
          <a:p>
            <a:r>
              <a:rPr lang="zh-TW" altLang="en-US" sz="2000" dirty="0">
                <a:solidFill>
                  <a:schemeClr val="accent4"/>
                </a:solidFill>
              </a:rPr>
              <a:t>   學會簡單實用的技術，體驗買股獲利的樂趣</a:t>
            </a:r>
            <a:r>
              <a:rPr lang="en-US" altLang="zh-TW" sz="2000" dirty="0">
                <a:solidFill>
                  <a:schemeClr val="accent4"/>
                </a:solidFill>
              </a:rPr>
              <a:t>』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0BA5DA93-71E0-4BC8-AD45-0A5FAFDC6C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880" y="3429000"/>
            <a:ext cx="9966960" cy="1373245"/>
          </a:xfrm>
        </p:spPr>
        <p:txBody>
          <a:bodyPr/>
          <a:lstStyle/>
          <a:p>
            <a:pPr algn="l"/>
            <a:r>
              <a:rPr kumimoji="1" lang="zh-TW" altLang="en-US" sz="8000" b="1" dirty="0"/>
              <a:t>感謝聆聽</a:t>
            </a:r>
            <a:r>
              <a:rPr kumimoji="1" lang="en-US" altLang="zh-TW" sz="8000" b="1" dirty="0"/>
              <a:t>…..</a:t>
            </a:r>
            <a:endParaRPr kumimoji="1" lang="zh-TW" altLang="en-US" sz="8000" b="1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CECCDCBB-3F0F-4EB2-9150-F924B010F44A}"/>
              </a:ext>
            </a:extLst>
          </p:cNvPr>
          <p:cNvSpPr txBox="1"/>
          <p:nvPr/>
        </p:nvSpPr>
        <p:spPr>
          <a:xfrm>
            <a:off x="1091140" y="6145677"/>
            <a:ext cx="4041300" cy="397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r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kumimoji="1" sz="220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800"/>
            </a:lvl2pPr>
            <a:lvl3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400"/>
            </a:lvl3pPr>
            <a:lvl4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4pPr>
            <a:lvl5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5pPr>
            <a:lvl6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6pPr>
            <a:lvl7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7pPr>
            <a:lvl8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8pPr>
            <a:lvl9pPr indent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/>
            </a:lvl9pPr>
          </a:lstStyle>
          <a:p>
            <a:pPr algn="l"/>
            <a:r>
              <a:rPr lang="zh-TW" altLang="en-US" dirty="0">
                <a:solidFill>
                  <a:schemeClr val="tx1"/>
                </a:solidFill>
                <a:latin typeface="+mj-ea"/>
                <a:ea typeface="+mj-ea"/>
              </a:rPr>
              <a:t>講師 </a:t>
            </a:r>
            <a:r>
              <a:rPr lang="en-US" altLang="zh-TW" dirty="0">
                <a:solidFill>
                  <a:schemeClr val="tx1"/>
                </a:solidFill>
                <a:latin typeface="+mj-ea"/>
                <a:ea typeface="+mj-ea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+mj-ea"/>
                <a:ea typeface="+mj-ea"/>
              </a:rPr>
              <a:t> 王瑋傑</a:t>
            </a:r>
            <a:r>
              <a:rPr lang="en-US" altLang="zh-TW" dirty="0">
                <a:solidFill>
                  <a:schemeClr val="tx1"/>
                </a:solidFill>
                <a:latin typeface="+mj-ea"/>
                <a:ea typeface="+mj-ea"/>
              </a:rPr>
              <a:t>(V</a:t>
            </a:r>
            <a:r>
              <a:rPr lang="zh-CN" altLang="en-US" dirty="0">
                <a:solidFill>
                  <a:schemeClr val="tx1"/>
                </a:solidFill>
                <a:latin typeface="+mj-ea"/>
                <a:ea typeface="+mj-ea"/>
              </a:rPr>
              <a:t>爸</a:t>
            </a:r>
            <a:r>
              <a:rPr lang="en-US" altLang="zh-TW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zh-TW" altLang="en-US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431AAB12-1FD7-4C1B-8AA0-12F8FBAE5D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44" y="6145676"/>
            <a:ext cx="402696" cy="39703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AB8B203-8760-45B5-8A2B-903452D1961D}"/>
              </a:ext>
            </a:extLst>
          </p:cNvPr>
          <p:cNvSpPr/>
          <p:nvPr/>
        </p:nvSpPr>
        <p:spPr>
          <a:xfrm>
            <a:off x="863880" y="1731099"/>
            <a:ext cx="84946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你一學就會的真正技術分析</a:t>
            </a:r>
          </a:p>
        </p:txBody>
      </p:sp>
    </p:spTree>
    <p:extLst>
      <p:ext uri="{BB962C8B-B14F-4D97-AF65-F5344CB8AC3E}">
        <p14:creationId xmlns:p14="http://schemas.microsoft.com/office/powerpoint/2010/main" val="1508925059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神韻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2246</TotalTime>
  <Words>3585</Words>
  <Application>Microsoft Office PowerPoint</Application>
  <PresentationFormat>寬螢幕</PresentationFormat>
  <Paragraphs>318</Paragraphs>
  <Slides>42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42</vt:i4>
      </vt:variant>
    </vt:vector>
  </HeadingPairs>
  <TitlesOfParts>
    <vt:vector size="50" baseType="lpstr">
      <vt:lpstr>方正姚体</vt:lpstr>
      <vt:lpstr>华文新魏</vt:lpstr>
      <vt:lpstr>微軟正黑體</vt:lpstr>
      <vt:lpstr>Arial</vt:lpstr>
      <vt:lpstr>Trebuchet MS</vt:lpstr>
      <vt:lpstr>Wingdings</vt:lpstr>
      <vt:lpstr>Wingdings 3</vt:lpstr>
      <vt:lpstr>多面向</vt:lpstr>
      <vt:lpstr> 必學技術指標工具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感謝聆聽…..</vt:lpstr>
      <vt:lpstr> 技術指標-實戰運用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感謝聆聽…..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V V</dc:creator>
  <cp:lastModifiedBy>V V</cp:lastModifiedBy>
  <cp:revision>97</cp:revision>
  <dcterms:created xsi:type="dcterms:W3CDTF">2020-07-27T14:43:20Z</dcterms:created>
  <dcterms:modified xsi:type="dcterms:W3CDTF">2020-08-01T17:40:26Z</dcterms:modified>
</cp:coreProperties>
</file>